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6"/>
  </p:notesMasterIdLst>
  <p:sldIdLst>
    <p:sldId id="311" r:id="rId3"/>
    <p:sldId id="258" r:id="rId4"/>
    <p:sldId id="339" r:id="rId5"/>
    <p:sldId id="312" r:id="rId6"/>
    <p:sldId id="351" r:id="rId7"/>
    <p:sldId id="317" r:id="rId8"/>
    <p:sldId id="316" r:id="rId9"/>
    <p:sldId id="315" r:id="rId10"/>
    <p:sldId id="314" r:id="rId11"/>
    <p:sldId id="313" r:id="rId12"/>
    <p:sldId id="319" r:id="rId13"/>
    <p:sldId id="318" r:id="rId14"/>
    <p:sldId id="352" r:id="rId15"/>
    <p:sldId id="340" r:id="rId16"/>
    <p:sldId id="321" r:id="rId17"/>
    <p:sldId id="323" r:id="rId18"/>
    <p:sldId id="322" r:id="rId19"/>
    <p:sldId id="324" r:id="rId20"/>
    <p:sldId id="325" r:id="rId21"/>
    <p:sldId id="326" r:id="rId22"/>
    <p:sldId id="327" r:id="rId23"/>
    <p:sldId id="328" r:id="rId24"/>
    <p:sldId id="329" r:id="rId25"/>
    <p:sldId id="330" r:id="rId26"/>
    <p:sldId id="341" r:id="rId27"/>
    <p:sldId id="331" r:id="rId28"/>
    <p:sldId id="346" r:id="rId29"/>
    <p:sldId id="347" r:id="rId30"/>
    <p:sldId id="348" r:id="rId31"/>
    <p:sldId id="349" r:id="rId32"/>
    <p:sldId id="350" r:id="rId33"/>
    <p:sldId id="345" r:id="rId34"/>
    <p:sldId id="344" r:id="rId35"/>
  </p:sldIdLst>
  <p:sldSz cx="9144000" cy="5143500" type="screen16x9"/>
  <p:notesSz cx="6858000" cy="9144000"/>
  <p:embeddedFontLs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rbel" panose="020B0503020204020204" pitchFamily="34" charset="0"/>
      <p:regular r:id="rId44"/>
      <p:bold r:id="rId45"/>
      <p:italic r:id="rId46"/>
      <p:boldItalic r:id="rId47"/>
    </p:embeddedFont>
    <p:embeddedFont>
      <p:font typeface="Poppins" panose="00000500000000000000" pitchFamily="2" charset="0"/>
      <p:regular r:id="rId48"/>
      <p:bold r:id="rId49"/>
      <p:italic r:id="rId50"/>
      <p:boldItalic r:id="rId51"/>
    </p:embeddedFont>
    <p:embeddedFont>
      <p:font typeface="Poppins SemiBold" panose="000007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8D8"/>
    <a:srgbClr val="29CEBA"/>
    <a:srgbClr val="30CCBB"/>
    <a:srgbClr val="322F28"/>
    <a:srgbClr val="1C4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A9F3A-4D18-4FDD-A016-C12B1F524CA2}">
  <a:tblStyle styleId="{67BA9F3A-4D18-4FDD-A016-C12B1F524C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204516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d4e97ef0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d4e97ef0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18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02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48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1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34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que et tableau">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D23CD802-D0A0-4EAC-8222-78FFDDD76A75}"/>
              </a:ext>
            </a:extLst>
          </p:cNvPr>
          <p:cNvSpPr>
            <a:spLocks noGrp="1"/>
          </p:cNvSpPr>
          <p:nvPr>
            <p:ph sz="quarter" idx="10" hasCustomPrompt="1"/>
          </p:nvPr>
        </p:nvSpPr>
        <p:spPr>
          <a:xfrm>
            <a:off x="628650" y="1529544"/>
            <a:ext cx="7886700" cy="3086100"/>
          </a:xfrm>
          <a:prstGeom prst="rect">
            <a:avLst/>
          </a:prstGeo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87BCB8BF-DA17-4856-91E9-77C601F2B139}"/>
              </a:ext>
            </a:extLst>
          </p:cNvPr>
          <p:cNvSpPr>
            <a:spLocks noGrp="1"/>
          </p:cNvSpPr>
          <p:nvPr>
            <p:ph type="title"/>
          </p:nvPr>
        </p:nvSpPr>
        <p:spPr>
          <a:xfrm>
            <a:off x="628650" y="476251"/>
            <a:ext cx="7886700" cy="525086"/>
          </a:xfrm>
          <a:prstGeom prst="rect">
            <a:avLst/>
          </a:prstGeom>
        </p:spPr>
        <p:txBody>
          <a:bodyPr rtlCol="0" anchor="ctr"/>
          <a:lstStyle>
            <a:lvl1pPr algn="ctr">
              <a:defRPr sz="3600" b="1">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264957080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6FDA3C6F-5F6A-4D64-8BFE-AFFF58B1A047}"/>
              </a:ext>
            </a:extLst>
          </p:cNvPr>
          <p:cNvSpPr>
            <a:spLocks noGrp="1"/>
          </p:cNvSpPr>
          <p:nvPr>
            <p:ph type="body" sz="quarter" idx="11" hasCustomPrompt="1"/>
          </p:nvPr>
        </p:nvSpPr>
        <p:spPr>
          <a:xfrm>
            <a:off x="4734654" y="3106500"/>
            <a:ext cx="3165634" cy="646123"/>
          </a:xfrm>
          <a:prstGeom prst="rect">
            <a:avLst/>
          </a:prstGeom>
        </p:spPr>
        <p:txBody>
          <a:bodyPr rtlCol="0"/>
          <a:lstStyle>
            <a:lvl1pPr marL="0" indent="0">
              <a:buNone/>
              <a:defRPr sz="1500" b="1">
                <a:solidFill>
                  <a:schemeClr val="accent4"/>
                </a:solidFill>
                <a:latin typeface="+mj-lt"/>
              </a:defRPr>
            </a:lvl1pPr>
            <a:lvl2pPr>
              <a:buNone/>
              <a:defRPr sz="1500"/>
            </a:lvl2pPr>
          </a:lstStyle>
          <a:p>
            <a:pPr lvl="0" rtl="0"/>
            <a:r>
              <a:rPr lang="fr-FR" noProof="0"/>
              <a:t>Modifiez les styles du texte</a:t>
            </a:r>
          </a:p>
          <a:p>
            <a:pPr lvl="1" rtl="0"/>
            <a:endParaRPr lang="fr-FR" noProof="0"/>
          </a:p>
        </p:txBody>
      </p:sp>
      <p:sp>
        <p:nvSpPr>
          <p:cNvPr id="15" name="Hexagone 14">
            <a:extLst>
              <a:ext uri="{FF2B5EF4-FFF2-40B4-BE49-F238E27FC236}">
                <a16:creationId xmlns:a16="http://schemas.microsoft.com/office/drawing/2014/main" id="{AC159667-7690-4645-986D-BE501438455F}"/>
              </a:ext>
            </a:extLst>
          </p:cNvPr>
          <p:cNvSpPr/>
          <p:nvPr userDrawn="1"/>
        </p:nvSpPr>
        <p:spPr>
          <a:xfrm>
            <a:off x="555232" y="1037107"/>
            <a:ext cx="922175" cy="794978"/>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6" name="Hexagone 15">
            <a:extLst>
              <a:ext uri="{FF2B5EF4-FFF2-40B4-BE49-F238E27FC236}">
                <a16:creationId xmlns:a16="http://schemas.microsoft.com/office/drawing/2014/main" id="{54667EE4-E77F-453B-BF8B-B1EE2AE80715}"/>
              </a:ext>
            </a:extLst>
          </p:cNvPr>
          <p:cNvSpPr/>
          <p:nvPr userDrawn="1"/>
        </p:nvSpPr>
        <p:spPr>
          <a:xfrm>
            <a:off x="2816273" y="895966"/>
            <a:ext cx="1249622" cy="107726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7" name="Hexagone 16">
            <a:extLst>
              <a:ext uri="{FF2B5EF4-FFF2-40B4-BE49-F238E27FC236}">
                <a16:creationId xmlns:a16="http://schemas.microsoft.com/office/drawing/2014/main" id="{FC050232-A229-425F-BFC8-D50374F2D171}"/>
              </a:ext>
            </a:extLst>
          </p:cNvPr>
          <p:cNvSpPr/>
          <p:nvPr userDrawn="1"/>
        </p:nvSpPr>
        <p:spPr>
          <a:xfrm>
            <a:off x="2853746" y="3924888"/>
            <a:ext cx="538696" cy="46439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8" name="Hexagone 17">
            <a:extLst>
              <a:ext uri="{FF2B5EF4-FFF2-40B4-BE49-F238E27FC236}">
                <a16:creationId xmlns:a16="http://schemas.microsoft.com/office/drawing/2014/main" id="{53E4EBC7-340A-43A5-9E23-4B73A6F700B6}"/>
              </a:ext>
            </a:extLst>
          </p:cNvPr>
          <p:cNvSpPr/>
          <p:nvPr userDrawn="1"/>
        </p:nvSpPr>
        <p:spPr>
          <a:xfrm>
            <a:off x="1378379" y="825980"/>
            <a:ext cx="488710" cy="421302"/>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9" name="Espace réservé d’image 18">
            <a:extLst>
              <a:ext uri="{FF2B5EF4-FFF2-40B4-BE49-F238E27FC236}">
                <a16:creationId xmlns:a16="http://schemas.microsoft.com/office/drawing/2014/main" id="{1ED0E31A-F0A3-481D-8D9C-E3C4531FD21D}"/>
              </a:ext>
            </a:extLst>
          </p:cNvPr>
          <p:cNvSpPr>
            <a:spLocks noGrp="1"/>
          </p:cNvSpPr>
          <p:nvPr>
            <p:ph type="pic" sz="quarter" idx="12"/>
          </p:nvPr>
        </p:nvSpPr>
        <p:spPr>
          <a:xfrm>
            <a:off x="1178636" y="1435533"/>
            <a:ext cx="2995218" cy="2713386"/>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03E68100-C56F-4515-A4FD-3F301797E78F}"/>
              </a:ext>
            </a:extLst>
          </p:cNvPr>
          <p:cNvSpPr>
            <a:spLocks noGrp="1"/>
          </p:cNvSpPr>
          <p:nvPr>
            <p:ph type="title"/>
          </p:nvPr>
        </p:nvSpPr>
        <p:spPr>
          <a:xfrm>
            <a:off x="4734653" y="1537915"/>
            <a:ext cx="3749040" cy="1311737"/>
          </a:xfrm>
          <a:prstGeom prst="rect">
            <a:avLst/>
          </a:prstGeom>
        </p:spPr>
        <p:txBody>
          <a:bodyPr rtlCol="0"/>
          <a:lstStyle>
            <a:lvl1pPr>
              <a:defRPr sz="2100">
                <a:solidFill>
                  <a:schemeClr val="tx1"/>
                </a:solidFill>
                <a:latin typeface="+mn-lt"/>
              </a:defRPr>
            </a:lvl1pPr>
          </a:lstStyle>
          <a:p>
            <a:pPr rtl="0"/>
            <a:r>
              <a:rPr lang="fr-FR" noProof="0"/>
              <a:t>Modifiez le style du titre</a:t>
            </a:r>
          </a:p>
        </p:txBody>
      </p:sp>
    </p:spTree>
    <p:extLst>
      <p:ext uri="{BB962C8B-B14F-4D97-AF65-F5344CB8AC3E}">
        <p14:creationId xmlns:p14="http://schemas.microsoft.com/office/powerpoint/2010/main" val="2957707880"/>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39" name="Espace réservé d’image 38">
            <a:extLst>
              <a:ext uri="{FF2B5EF4-FFF2-40B4-BE49-F238E27FC236}">
                <a16:creationId xmlns:a16="http://schemas.microsoft.com/office/drawing/2014/main" id="{CF421413-161E-4B36-B693-FB38DF14EDAB}"/>
              </a:ext>
            </a:extLst>
          </p:cNvPr>
          <p:cNvSpPr>
            <a:spLocks noGrp="1"/>
          </p:cNvSpPr>
          <p:nvPr>
            <p:ph type="pic" sz="quarter" idx="22"/>
          </p:nvPr>
        </p:nvSpPr>
        <p:spPr>
          <a:xfrm>
            <a:off x="4015131" y="1916663"/>
            <a:ext cx="1113739" cy="96012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8" name="Espace réservé d’image 37">
            <a:extLst>
              <a:ext uri="{FF2B5EF4-FFF2-40B4-BE49-F238E27FC236}">
                <a16:creationId xmlns:a16="http://schemas.microsoft.com/office/drawing/2014/main" id="{B5D207AE-9C9C-410A-9F31-2402BAD6DDFF}"/>
              </a:ext>
            </a:extLst>
          </p:cNvPr>
          <p:cNvSpPr>
            <a:spLocks noGrp="1"/>
          </p:cNvSpPr>
          <p:nvPr>
            <p:ph type="pic" sz="quarter" idx="21"/>
          </p:nvPr>
        </p:nvSpPr>
        <p:spPr>
          <a:xfrm>
            <a:off x="2336941" y="1916663"/>
            <a:ext cx="1113739" cy="96012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40" name="Espace réservé d’image 39">
            <a:extLst>
              <a:ext uri="{FF2B5EF4-FFF2-40B4-BE49-F238E27FC236}">
                <a16:creationId xmlns:a16="http://schemas.microsoft.com/office/drawing/2014/main" id="{DE3344FC-C4DE-481F-9C31-667EDD563C47}"/>
              </a:ext>
            </a:extLst>
          </p:cNvPr>
          <p:cNvSpPr>
            <a:spLocks noGrp="1"/>
          </p:cNvSpPr>
          <p:nvPr>
            <p:ph type="pic" sz="quarter" idx="23"/>
          </p:nvPr>
        </p:nvSpPr>
        <p:spPr>
          <a:xfrm>
            <a:off x="5701849" y="1916663"/>
            <a:ext cx="1113739" cy="96012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41" name="Espace réservé d’image 40">
            <a:extLst>
              <a:ext uri="{FF2B5EF4-FFF2-40B4-BE49-F238E27FC236}">
                <a16:creationId xmlns:a16="http://schemas.microsoft.com/office/drawing/2014/main" id="{59094D7D-3613-49C1-BB58-A65B41A9738D}"/>
              </a:ext>
            </a:extLst>
          </p:cNvPr>
          <p:cNvSpPr>
            <a:spLocks noGrp="1"/>
          </p:cNvSpPr>
          <p:nvPr>
            <p:ph type="pic" sz="quarter" idx="24"/>
          </p:nvPr>
        </p:nvSpPr>
        <p:spPr>
          <a:xfrm>
            <a:off x="7380039" y="1916663"/>
            <a:ext cx="1113739" cy="96012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8" name="Titre 1">
            <a:extLst>
              <a:ext uri="{FF2B5EF4-FFF2-40B4-BE49-F238E27FC236}">
                <a16:creationId xmlns:a16="http://schemas.microsoft.com/office/drawing/2014/main" id="{69FE87B7-32A4-4C7F-9AAF-37688E640456}"/>
              </a:ext>
            </a:extLst>
          </p:cNvPr>
          <p:cNvSpPr>
            <a:spLocks noGrp="1"/>
          </p:cNvSpPr>
          <p:nvPr>
            <p:ph type="title"/>
          </p:nvPr>
        </p:nvSpPr>
        <p:spPr>
          <a:xfrm>
            <a:off x="324000" y="485775"/>
            <a:ext cx="8505000" cy="525086"/>
          </a:xfrm>
          <a:prstGeom prst="rect">
            <a:avLst/>
          </a:prstGeom>
        </p:spPr>
        <p:txBody>
          <a:bodyPr rtlCol="0" anchor="ctr"/>
          <a:lstStyle/>
          <a:p>
            <a:pPr algn="ctr" rtl="0"/>
            <a:r>
              <a:rPr lang="fr-FR" sz="3600" b="1" noProof="0">
                <a:solidFill>
                  <a:schemeClr val="tx1"/>
                </a:solidFill>
              </a:rPr>
              <a:t>Modifiez le style du titre</a:t>
            </a:r>
          </a:p>
        </p:txBody>
      </p:sp>
      <p:sp>
        <p:nvSpPr>
          <p:cNvPr id="9" name="Hexagone 8">
            <a:extLst>
              <a:ext uri="{FF2B5EF4-FFF2-40B4-BE49-F238E27FC236}">
                <a16:creationId xmlns:a16="http://schemas.microsoft.com/office/drawing/2014/main" id="{476CA45F-A66A-4AD8-A004-10DB55A5D7B2}"/>
              </a:ext>
            </a:extLst>
          </p:cNvPr>
          <p:cNvSpPr/>
          <p:nvPr userDrawn="1"/>
        </p:nvSpPr>
        <p:spPr>
          <a:xfrm>
            <a:off x="410002" y="2600667"/>
            <a:ext cx="343701" cy="29629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0" name="Hexagone 9">
            <a:extLst>
              <a:ext uri="{FF2B5EF4-FFF2-40B4-BE49-F238E27FC236}">
                <a16:creationId xmlns:a16="http://schemas.microsoft.com/office/drawing/2014/main" id="{27A66A3D-2437-4015-9F5F-380C4D23D83C}"/>
              </a:ext>
            </a:extLst>
          </p:cNvPr>
          <p:cNvSpPr/>
          <p:nvPr userDrawn="1"/>
        </p:nvSpPr>
        <p:spPr>
          <a:xfrm>
            <a:off x="8335003" y="1796041"/>
            <a:ext cx="268793" cy="23171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1" name="Hexagone 10">
            <a:extLst>
              <a:ext uri="{FF2B5EF4-FFF2-40B4-BE49-F238E27FC236}">
                <a16:creationId xmlns:a16="http://schemas.microsoft.com/office/drawing/2014/main" id="{FFB14F3B-E7EF-4546-8D74-71FFB45C77C0}"/>
              </a:ext>
            </a:extLst>
          </p:cNvPr>
          <p:cNvSpPr/>
          <p:nvPr userDrawn="1"/>
        </p:nvSpPr>
        <p:spPr>
          <a:xfrm>
            <a:off x="8161987" y="1651652"/>
            <a:ext cx="173016" cy="14915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23" name="Espace réservé du texte 22">
            <a:extLst>
              <a:ext uri="{FF2B5EF4-FFF2-40B4-BE49-F238E27FC236}">
                <a16:creationId xmlns:a16="http://schemas.microsoft.com/office/drawing/2014/main" id="{591F943B-ED0D-49A1-844A-E23BA9A4871B}"/>
              </a:ext>
            </a:extLst>
          </p:cNvPr>
          <p:cNvSpPr>
            <a:spLocks noGrp="1"/>
          </p:cNvSpPr>
          <p:nvPr>
            <p:ph type="body" sz="quarter" idx="10"/>
          </p:nvPr>
        </p:nvSpPr>
        <p:spPr>
          <a:xfrm>
            <a:off x="410001" y="3129571"/>
            <a:ext cx="1604772" cy="258234"/>
          </a:xfrm>
          <a:prstGeom prst="rect">
            <a:avLst/>
          </a:prstGeom>
        </p:spPr>
        <p:txBody>
          <a:bodyPr rtlCol="0"/>
          <a:lstStyle>
            <a:lvl1pPr marL="0" indent="0" algn="ctr">
              <a:buNone/>
              <a:defRPr lang="en-US" sz="15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24" name="Espace réservé du texte 22">
            <a:extLst>
              <a:ext uri="{FF2B5EF4-FFF2-40B4-BE49-F238E27FC236}">
                <a16:creationId xmlns:a16="http://schemas.microsoft.com/office/drawing/2014/main" id="{9AC6B9A8-053C-4828-B705-901C6018F30D}"/>
              </a:ext>
            </a:extLst>
          </p:cNvPr>
          <p:cNvSpPr>
            <a:spLocks noGrp="1"/>
          </p:cNvSpPr>
          <p:nvPr>
            <p:ph type="body" sz="quarter" idx="11"/>
          </p:nvPr>
        </p:nvSpPr>
        <p:spPr>
          <a:xfrm>
            <a:off x="417519" y="3441194"/>
            <a:ext cx="1604772" cy="258234"/>
          </a:xfrm>
          <a:prstGeom prst="rect">
            <a:avLst/>
          </a:prstGeom>
        </p:spPr>
        <p:txBody>
          <a:bodyPr rtlCol="0"/>
          <a:lstStyle>
            <a:lvl1pPr marL="0" indent="0" algn="ctr">
              <a:buNone/>
              <a:defRPr lang="en-US" sz="12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27" name="Espace réservé du texte 22">
            <a:extLst>
              <a:ext uri="{FF2B5EF4-FFF2-40B4-BE49-F238E27FC236}">
                <a16:creationId xmlns:a16="http://schemas.microsoft.com/office/drawing/2014/main" id="{BBA6FD52-E179-41F8-AE78-9AF3D65F28B6}"/>
              </a:ext>
            </a:extLst>
          </p:cNvPr>
          <p:cNvSpPr>
            <a:spLocks noGrp="1"/>
          </p:cNvSpPr>
          <p:nvPr>
            <p:ph type="body" sz="quarter" idx="12"/>
          </p:nvPr>
        </p:nvSpPr>
        <p:spPr>
          <a:xfrm>
            <a:off x="2092112" y="3129571"/>
            <a:ext cx="1604772" cy="258234"/>
          </a:xfrm>
          <a:prstGeom prst="rect">
            <a:avLst/>
          </a:prstGeom>
        </p:spPr>
        <p:txBody>
          <a:bodyPr rtlCol="0"/>
          <a:lstStyle>
            <a:lvl1pPr marL="0" indent="0" algn="ctr">
              <a:buNone/>
              <a:defRPr lang="en-US" sz="15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28" name="Espace réservé du texte 22">
            <a:extLst>
              <a:ext uri="{FF2B5EF4-FFF2-40B4-BE49-F238E27FC236}">
                <a16:creationId xmlns:a16="http://schemas.microsoft.com/office/drawing/2014/main" id="{C49A82AB-D328-4DB0-841B-186884119EBF}"/>
              </a:ext>
            </a:extLst>
          </p:cNvPr>
          <p:cNvSpPr>
            <a:spLocks noGrp="1"/>
          </p:cNvSpPr>
          <p:nvPr>
            <p:ph type="body" sz="quarter" idx="13"/>
          </p:nvPr>
        </p:nvSpPr>
        <p:spPr>
          <a:xfrm>
            <a:off x="2092112" y="3441194"/>
            <a:ext cx="1604772" cy="258234"/>
          </a:xfrm>
          <a:prstGeom prst="rect">
            <a:avLst/>
          </a:prstGeom>
        </p:spPr>
        <p:txBody>
          <a:bodyPr rtlCol="0"/>
          <a:lstStyle>
            <a:lvl1pPr marL="0" indent="0" algn="ctr">
              <a:buNone/>
              <a:defRPr lang="en-US" sz="12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29" name="Espace réservé du texte 22">
            <a:extLst>
              <a:ext uri="{FF2B5EF4-FFF2-40B4-BE49-F238E27FC236}">
                <a16:creationId xmlns:a16="http://schemas.microsoft.com/office/drawing/2014/main" id="{84E23D5D-9866-48F9-8E08-DD2DBE4C4E32}"/>
              </a:ext>
            </a:extLst>
          </p:cNvPr>
          <p:cNvSpPr>
            <a:spLocks noGrp="1"/>
          </p:cNvSpPr>
          <p:nvPr>
            <p:ph type="body" sz="quarter" idx="14"/>
          </p:nvPr>
        </p:nvSpPr>
        <p:spPr>
          <a:xfrm>
            <a:off x="3774222" y="3129571"/>
            <a:ext cx="1604772" cy="258234"/>
          </a:xfrm>
          <a:prstGeom prst="rect">
            <a:avLst/>
          </a:prstGeom>
        </p:spPr>
        <p:txBody>
          <a:bodyPr rtlCol="0"/>
          <a:lstStyle>
            <a:lvl1pPr marL="0" indent="0" algn="ctr">
              <a:buNone/>
              <a:defRPr lang="en-US" sz="15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0" name="Espace réservé du texte 22">
            <a:extLst>
              <a:ext uri="{FF2B5EF4-FFF2-40B4-BE49-F238E27FC236}">
                <a16:creationId xmlns:a16="http://schemas.microsoft.com/office/drawing/2014/main" id="{E671C9E6-A1A5-4EE5-8642-94AA7635DB05}"/>
              </a:ext>
            </a:extLst>
          </p:cNvPr>
          <p:cNvSpPr>
            <a:spLocks noGrp="1"/>
          </p:cNvSpPr>
          <p:nvPr>
            <p:ph type="body" sz="quarter" idx="15"/>
          </p:nvPr>
        </p:nvSpPr>
        <p:spPr>
          <a:xfrm>
            <a:off x="3771901" y="3441194"/>
            <a:ext cx="1604772" cy="258234"/>
          </a:xfrm>
          <a:prstGeom prst="rect">
            <a:avLst/>
          </a:prstGeom>
        </p:spPr>
        <p:txBody>
          <a:bodyPr rtlCol="0"/>
          <a:lstStyle>
            <a:lvl1pPr marL="0" indent="0" algn="ctr">
              <a:buNone/>
              <a:defRPr lang="en-US" sz="12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1" name="Espace réservé du texte 22">
            <a:extLst>
              <a:ext uri="{FF2B5EF4-FFF2-40B4-BE49-F238E27FC236}">
                <a16:creationId xmlns:a16="http://schemas.microsoft.com/office/drawing/2014/main" id="{DF6BB5C9-B678-435A-830F-4C10EB1A957C}"/>
              </a:ext>
            </a:extLst>
          </p:cNvPr>
          <p:cNvSpPr>
            <a:spLocks noGrp="1"/>
          </p:cNvSpPr>
          <p:nvPr>
            <p:ph type="body" sz="quarter" idx="16"/>
          </p:nvPr>
        </p:nvSpPr>
        <p:spPr>
          <a:xfrm>
            <a:off x="5456333" y="3129571"/>
            <a:ext cx="1604772" cy="258234"/>
          </a:xfrm>
          <a:prstGeom prst="rect">
            <a:avLst/>
          </a:prstGeom>
        </p:spPr>
        <p:txBody>
          <a:bodyPr rtlCol="0"/>
          <a:lstStyle>
            <a:lvl1pPr marL="0" indent="0" algn="ctr">
              <a:buNone/>
              <a:defRPr lang="en-US" sz="15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2" name="Espace réservé du texte 22">
            <a:extLst>
              <a:ext uri="{FF2B5EF4-FFF2-40B4-BE49-F238E27FC236}">
                <a16:creationId xmlns:a16="http://schemas.microsoft.com/office/drawing/2014/main" id="{1861EC87-A9E2-4FC3-B8BC-06C520B8A17F}"/>
              </a:ext>
            </a:extLst>
          </p:cNvPr>
          <p:cNvSpPr>
            <a:spLocks noGrp="1"/>
          </p:cNvSpPr>
          <p:nvPr>
            <p:ph type="body" sz="quarter" idx="17"/>
          </p:nvPr>
        </p:nvSpPr>
        <p:spPr>
          <a:xfrm>
            <a:off x="5456333" y="3441194"/>
            <a:ext cx="1604772" cy="258234"/>
          </a:xfrm>
          <a:prstGeom prst="rect">
            <a:avLst/>
          </a:prstGeom>
        </p:spPr>
        <p:txBody>
          <a:bodyPr rtlCol="0"/>
          <a:lstStyle>
            <a:lvl1pPr marL="0" indent="0" algn="ctr">
              <a:buNone/>
              <a:defRPr lang="en-US" sz="12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3" name="Espace réservé du texte 22">
            <a:extLst>
              <a:ext uri="{FF2B5EF4-FFF2-40B4-BE49-F238E27FC236}">
                <a16:creationId xmlns:a16="http://schemas.microsoft.com/office/drawing/2014/main" id="{FC3EDE91-631F-4947-94DC-557685FD23E0}"/>
              </a:ext>
            </a:extLst>
          </p:cNvPr>
          <p:cNvSpPr>
            <a:spLocks noGrp="1"/>
          </p:cNvSpPr>
          <p:nvPr>
            <p:ph type="body" sz="quarter" idx="18"/>
          </p:nvPr>
        </p:nvSpPr>
        <p:spPr>
          <a:xfrm>
            <a:off x="7138442" y="3129571"/>
            <a:ext cx="1604772" cy="258234"/>
          </a:xfrm>
          <a:prstGeom prst="rect">
            <a:avLst/>
          </a:prstGeom>
        </p:spPr>
        <p:txBody>
          <a:bodyPr rtlCol="0"/>
          <a:lstStyle>
            <a:lvl1pPr marL="0" indent="0" algn="ctr">
              <a:buNone/>
              <a:defRPr lang="en-US" sz="1500" b="1" kern="1200" dirty="0" smtClean="0">
                <a:solidFill>
                  <a:schemeClr val="accent4"/>
                </a:solidFill>
                <a:latin typeface="+mj-lt"/>
                <a:ea typeface="+mn-ea"/>
                <a:cs typeface="+mn-cs"/>
              </a:defRPr>
            </a:lvl1pPr>
          </a:lstStyle>
          <a:p>
            <a:pPr lvl="0" rtl="0"/>
            <a:r>
              <a:rPr lang="fr-FR" noProof="0"/>
              <a:t>Cliquez pour modifier les styles du texte du masque</a:t>
            </a:r>
          </a:p>
        </p:txBody>
      </p:sp>
      <p:sp>
        <p:nvSpPr>
          <p:cNvPr id="34" name="Espace réservé du texte 22">
            <a:extLst>
              <a:ext uri="{FF2B5EF4-FFF2-40B4-BE49-F238E27FC236}">
                <a16:creationId xmlns:a16="http://schemas.microsoft.com/office/drawing/2014/main" id="{8FDDBEF4-1329-49DF-B043-D51B34F5EE34}"/>
              </a:ext>
            </a:extLst>
          </p:cNvPr>
          <p:cNvSpPr>
            <a:spLocks noGrp="1"/>
          </p:cNvSpPr>
          <p:nvPr>
            <p:ph type="body" sz="quarter" idx="19"/>
          </p:nvPr>
        </p:nvSpPr>
        <p:spPr>
          <a:xfrm>
            <a:off x="7138442" y="3441194"/>
            <a:ext cx="1604772" cy="258234"/>
          </a:xfrm>
          <a:prstGeom prst="rect">
            <a:avLst/>
          </a:prstGeom>
        </p:spPr>
        <p:txBody>
          <a:bodyPr rtlCol="0"/>
          <a:lstStyle>
            <a:lvl1pPr marL="0" indent="0" algn="ctr">
              <a:buNone/>
              <a:defRPr lang="en-US" sz="1200" kern="1200" dirty="0" smtClean="0">
                <a:solidFill>
                  <a:schemeClr val="tx1"/>
                </a:solidFill>
                <a:latin typeface="+mn-lt"/>
                <a:ea typeface="+mn-ea"/>
                <a:cs typeface="+mn-cs"/>
              </a:defRPr>
            </a:lvl1pPr>
          </a:lstStyle>
          <a:p>
            <a:pPr lvl="0" rtl="0"/>
            <a:r>
              <a:rPr lang="fr-FR" noProof="0"/>
              <a:t>Cliquez pour modifier les styles du texte du masque</a:t>
            </a:r>
          </a:p>
        </p:txBody>
      </p:sp>
      <p:sp>
        <p:nvSpPr>
          <p:cNvPr id="37" name="Espace réservé d’image 36">
            <a:extLst>
              <a:ext uri="{FF2B5EF4-FFF2-40B4-BE49-F238E27FC236}">
                <a16:creationId xmlns:a16="http://schemas.microsoft.com/office/drawing/2014/main" id="{FBDB3FD3-4F52-4E28-B639-5F73070E47D9}"/>
              </a:ext>
            </a:extLst>
          </p:cNvPr>
          <p:cNvSpPr>
            <a:spLocks noGrp="1"/>
          </p:cNvSpPr>
          <p:nvPr>
            <p:ph type="pic" sz="quarter" idx="20"/>
          </p:nvPr>
        </p:nvSpPr>
        <p:spPr>
          <a:xfrm>
            <a:off x="658753" y="1916663"/>
            <a:ext cx="1113739" cy="96012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42076105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écapitulatif">
    <p:spTree>
      <p:nvGrpSpPr>
        <p:cNvPr id="1" name=""/>
        <p:cNvGrpSpPr/>
        <p:nvPr/>
      </p:nvGrpSpPr>
      <p:grpSpPr>
        <a:xfrm>
          <a:off x="0" y="0"/>
          <a:ext cx="0" cy="0"/>
          <a:chOff x="0" y="0"/>
          <a:chExt cx="0" cy="0"/>
        </a:xfrm>
      </p:grpSpPr>
      <p:sp>
        <p:nvSpPr>
          <p:cNvPr id="40" name="Espace réservé du contenu 39">
            <a:extLst>
              <a:ext uri="{FF2B5EF4-FFF2-40B4-BE49-F238E27FC236}">
                <a16:creationId xmlns:a16="http://schemas.microsoft.com/office/drawing/2014/main" id="{6BB16225-AC51-4525-A1E8-438B8B0B7361}"/>
              </a:ext>
            </a:extLst>
          </p:cNvPr>
          <p:cNvSpPr>
            <a:spLocks noGrp="1"/>
          </p:cNvSpPr>
          <p:nvPr>
            <p:ph sz="quarter" idx="12" hasCustomPrompt="1"/>
          </p:nvPr>
        </p:nvSpPr>
        <p:spPr>
          <a:xfrm>
            <a:off x="1304741" y="1588423"/>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1" name="Espace réservé du contenu 39">
            <a:extLst>
              <a:ext uri="{FF2B5EF4-FFF2-40B4-BE49-F238E27FC236}">
                <a16:creationId xmlns:a16="http://schemas.microsoft.com/office/drawing/2014/main" id="{6EC38F38-5935-49D5-AA85-4182E82D6FF2}"/>
              </a:ext>
            </a:extLst>
          </p:cNvPr>
          <p:cNvSpPr>
            <a:spLocks noGrp="1"/>
          </p:cNvSpPr>
          <p:nvPr>
            <p:ph sz="quarter" idx="13" hasCustomPrompt="1"/>
          </p:nvPr>
        </p:nvSpPr>
        <p:spPr>
          <a:xfrm>
            <a:off x="1304741" y="3543110"/>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2" name="Espace réservé du contenu 39">
            <a:extLst>
              <a:ext uri="{FF2B5EF4-FFF2-40B4-BE49-F238E27FC236}">
                <a16:creationId xmlns:a16="http://schemas.microsoft.com/office/drawing/2014/main" id="{51C9D5ED-A19A-42A1-9200-C77E39E6F5C5}"/>
              </a:ext>
            </a:extLst>
          </p:cNvPr>
          <p:cNvSpPr>
            <a:spLocks noGrp="1"/>
          </p:cNvSpPr>
          <p:nvPr>
            <p:ph sz="quarter" idx="14" hasCustomPrompt="1"/>
          </p:nvPr>
        </p:nvSpPr>
        <p:spPr>
          <a:xfrm>
            <a:off x="1304741" y="2565669"/>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3" name="Espace réservé du contenu 39">
            <a:extLst>
              <a:ext uri="{FF2B5EF4-FFF2-40B4-BE49-F238E27FC236}">
                <a16:creationId xmlns:a16="http://schemas.microsoft.com/office/drawing/2014/main" id="{47A95437-77F3-4E2C-8470-57587793A103}"/>
              </a:ext>
            </a:extLst>
          </p:cNvPr>
          <p:cNvSpPr>
            <a:spLocks noGrp="1"/>
          </p:cNvSpPr>
          <p:nvPr>
            <p:ph sz="quarter" idx="15" hasCustomPrompt="1"/>
          </p:nvPr>
        </p:nvSpPr>
        <p:spPr>
          <a:xfrm>
            <a:off x="5620399" y="1588423"/>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4" name="Espace réservé du contenu 39">
            <a:extLst>
              <a:ext uri="{FF2B5EF4-FFF2-40B4-BE49-F238E27FC236}">
                <a16:creationId xmlns:a16="http://schemas.microsoft.com/office/drawing/2014/main" id="{CB1EA2BE-D294-486E-88F0-2AA9518A6E63}"/>
              </a:ext>
            </a:extLst>
          </p:cNvPr>
          <p:cNvSpPr>
            <a:spLocks noGrp="1"/>
          </p:cNvSpPr>
          <p:nvPr>
            <p:ph sz="quarter" idx="16" hasCustomPrompt="1"/>
          </p:nvPr>
        </p:nvSpPr>
        <p:spPr>
          <a:xfrm>
            <a:off x="5620399" y="3543110"/>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45" name="Espace réservé du contenu 39">
            <a:extLst>
              <a:ext uri="{FF2B5EF4-FFF2-40B4-BE49-F238E27FC236}">
                <a16:creationId xmlns:a16="http://schemas.microsoft.com/office/drawing/2014/main" id="{108734A0-880E-44E2-858F-7AA6C6B0A5A3}"/>
              </a:ext>
            </a:extLst>
          </p:cNvPr>
          <p:cNvSpPr>
            <a:spLocks noGrp="1"/>
          </p:cNvSpPr>
          <p:nvPr>
            <p:ph sz="quarter" idx="17" hasCustomPrompt="1"/>
          </p:nvPr>
        </p:nvSpPr>
        <p:spPr>
          <a:xfrm>
            <a:off x="5620399" y="2565669"/>
            <a:ext cx="3156290" cy="684609"/>
          </a:xfrm>
          <a:prstGeom prst="rect">
            <a:avLst/>
          </a:prstGeom>
        </p:spPr>
        <p:txBody>
          <a:bodyPr rtlCol="0"/>
          <a:lstStyle>
            <a:lvl1pPr>
              <a:buNone/>
              <a:defRPr kumimoji="0" lang="en-US" sz="135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2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fr-FR" noProof="0"/>
              <a:t>Modifiez les styles du texte</a:t>
            </a:r>
          </a:p>
          <a:p>
            <a:pPr lvl="1" rtl="0"/>
            <a:r>
              <a:rPr lang="fr-FR" noProof="0"/>
              <a:t>Deuxième niveau</a:t>
            </a:r>
          </a:p>
        </p:txBody>
      </p:sp>
      <p:sp>
        <p:nvSpPr>
          <p:cNvPr id="10" name="Titre 1">
            <a:extLst>
              <a:ext uri="{FF2B5EF4-FFF2-40B4-BE49-F238E27FC236}">
                <a16:creationId xmlns:a16="http://schemas.microsoft.com/office/drawing/2014/main" id="{63CED4CD-5348-488E-A883-0486DD5749A7}"/>
              </a:ext>
            </a:extLst>
          </p:cNvPr>
          <p:cNvSpPr>
            <a:spLocks noGrp="1"/>
          </p:cNvSpPr>
          <p:nvPr>
            <p:ph type="title"/>
          </p:nvPr>
        </p:nvSpPr>
        <p:spPr>
          <a:xfrm>
            <a:off x="495300" y="603910"/>
            <a:ext cx="8020050" cy="623248"/>
          </a:xfrm>
          <a:prstGeom prst="rect">
            <a:avLst/>
          </a:prstGeom>
        </p:spPr>
        <p:txBody>
          <a:bodyPr rtlCol="0"/>
          <a:lstStyle>
            <a:lvl1pPr>
              <a:defRPr sz="3600" b="1">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3293054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69FE87B7-32A4-4C7F-9AAF-37688E640456}"/>
              </a:ext>
            </a:extLst>
          </p:cNvPr>
          <p:cNvSpPr>
            <a:spLocks noGrp="1"/>
          </p:cNvSpPr>
          <p:nvPr>
            <p:ph type="title"/>
          </p:nvPr>
        </p:nvSpPr>
        <p:spPr>
          <a:xfrm>
            <a:off x="324000" y="485775"/>
            <a:ext cx="8505000" cy="525086"/>
          </a:xfrm>
          <a:prstGeom prst="rect">
            <a:avLst/>
          </a:prstGeom>
        </p:spPr>
        <p:txBody>
          <a:bodyPr rtlCol="0" anchor="ctr"/>
          <a:lstStyle/>
          <a:p>
            <a:pPr algn="ctr" rtl="0"/>
            <a:r>
              <a:rPr lang="fr-FR" sz="3600" b="1" noProof="0">
                <a:solidFill>
                  <a:schemeClr val="tx1"/>
                </a:solidFill>
              </a:rPr>
              <a:t>Modifiez le style du titre</a:t>
            </a:r>
          </a:p>
        </p:txBody>
      </p:sp>
    </p:spTree>
    <p:extLst>
      <p:ext uri="{BB962C8B-B14F-4D97-AF65-F5344CB8AC3E}">
        <p14:creationId xmlns:p14="http://schemas.microsoft.com/office/powerpoint/2010/main" val="14590352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de deux colonnes">
    <p:spTree>
      <p:nvGrpSpPr>
        <p:cNvPr id="1" name=""/>
        <p:cNvGrpSpPr/>
        <p:nvPr/>
      </p:nvGrpSpPr>
      <p:grpSpPr>
        <a:xfrm>
          <a:off x="0" y="0"/>
          <a:ext cx="0" cy="0"/>
          <a:chOff x="0" y="0"/>
          <a:chExt cx="0" cy="0"/>
        </a:xfrm>
      </p:grpSpPr>
      <p:sp>
        <p:nvSpPr>
          <p:cNvPr id="28" name="Espace réservé du texte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485775" y="1543363"/>
            <a:ext cx="3810000" cy="328613"/>
          </a:xfrm>
          <a:prstGeom prst="rect">
            <a:avLst/>
          </a:prstGeom>
        </p:spPr>
        <p:txBody>
          <a:bodyPr rtlCol="0"/>
          <a:lstStyle>
            <a:lvl1pPr>
              <a:buNone/>
              <a:defRPr lang="en-US" sz="18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14" name="Ovale 13">
            <a:extLst>
              <a:ext uri="{FF2B5EF4-FFF2-40B4-BE49-F238E27FC236}">
                <a16:creationId xmlns:a16="http://schemas.microsoft.com/office/drawing/2014/main" id="{CAACFBE9-8475-4CC0-8189-87BFC4059A86}"/>
              </a:ext>
            </a:extLst>
          </p:cNvPr>
          <p:cNvSpPr/>
          <p:nvPr userDrawn="1"/>
        </p:nvSpPr>
        <p:spPr>
          <a:xfrm>
            <a:off x="7789423" y="1082359"/>
            <a:ext cx="353378" cy="3533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20" name="Ovale 19">
            <a:extLst>
              <a:ext uri="{FF2B5EF4-FFF2-40B4-BE49-F238E27FC236}">
                <a16:creationId xmlns:a16="http://schemas.microsoft.com/office/drawing/2014/main" id="{5F8C6FC8-D350-4A01-A7E0-5AEDAC96F358}"/>
              </a:ext>
            </a:extLst>
          </p:cNvPr>
          <p:cNvSpPr/>
          <p:nvPr userDrawn="1"/>
        </p:nvSpPr>
        <p:spPr>
          <a:xfrm>
            <a:off x="6682509" y="246580"/>
            <a:ext cx="238360" cy="238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24" name="Ovale 23">
            <a:extLst>
              <a:ext uri="{FF2B5EF4-FFF2-40B4-BE49-F238E27FC236}">
                <a16:creationId xmlns:a16="http://schemas.microsoft.com/office/drawing/2014/main" id="{88F1038A-897D-4C38-B499-73FC76C716FA}"/>
              </a:ext>
            </a:extLst>
          </p:cNvPr>
          <p:cNvSpPr/>
          <p:nvPr userDrawn="1"/>
        </p:nvSpPr>
        <p:spPr>
          <a:xfrm flipH="1">
            <a:off x="6476199" y="467954"/>
            <a:ext cx="127805" cy="1278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26" name="Espace réservé du texte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495300" y="2005142"/>
            <a:ext cx="3800475" cy="2201466"/>
          </a:xfrm>
          <a:prstGeom prst="rect">
            <a:avLst/>
          </a:prstGeom>
        </p:spPr>
        <p:txBody>
          <a:bodyPr rtlCol="0"/>
          <a:lstStyle>
            <a:lvl1pPr>
              <a:buClr>
                <a:schemeClr val="accent4"/>
              </a:buClr>
              <a:buFont typeface="Wingdings" panose="05000000000000000000" pitchFamily="2" charset="2"/>
              <a:buChar char="§"/>
              <a:defRPr lang="en-US" sz="15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29" name="Espace réservé du texte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4838700" y="1546022"/>
            <a:ext cx="3810000" cy="328613"/>
          </a:xfrm>
          <a:prstGeom prst="rect">
            <a:avLst/>
          </a:prstGeom>
        </p:spPr>
        <p:txBody>
          <a:bodyPr rtlCol="0"/>
          <a:lstStyle>
            <a:lvl1pPr>
              <a:buNone/>
              <a:defRPr lang="en-US" sz="18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30" name="Espace réservé du texte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4848225" y="2007800"/>
            <a:ext cx="3800475" cy="2201466"/>
          </a:xfrm>
          <a:prstGeom prst="rect">
            <a:avLst/>
          </a:prstGeom>
        </p:spPr>
        <p:txBody>
          <a:bodyPr rtlCol="0"/>
          <a:lstStyle>
            <a:lvl1pPr>
              <a:buClr>
                <a:schemeClr val="accent4"/>
              </a:buClr>
              <a:buFont typeface="Wingdings" panose="05000000000000000000" pitchFamily="2" charset="2"/>
              <a:buChar char="§"/>
              <a:defRPr lang="en-US" sz="15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13" name="Espace réservé d’image 12">
            <a:extLst>
              <a:ext uri="{FF2B5EF4-FFF2-40B4-BE49-F238E27FC236}">
                <a16:creationId xmlns:a16="http://schemas.microsoft.com/office/drawing/2014/main" id="{357B52D4-8D50-4E16-B60E-688B084764F2}"/>
              </a:ext>
            </a:extLst>
          </p:cNvPr>
          <p:cNvSpPr>
            <a:spLocks noGrp="1"/>
          </p:cNvSpPr>
          <p:nvPr>
            <p:ph type="pic" sz="quarter" idx="17"/>
          </p:nvPr>
        </p:nvSpPr>
        <p:spPr>
          <a:xfrm>
            <a:off x="6946236" y="0"/>
            <a:ext cx="2197765" cy="116991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1" name="Titre 1">
            <a:extLst>
              <a:ext uri="{FF2B5EF4-FFF2-40B4-BE49-F238E27FC236}">
                <a16:creationId xmlns:a16="http://schemas.microsoft.com/office/drawing/2014/main" id="{92F03355-C197-48C4-A4DF-B41338483356}"/>
              </a:ext>
            </a:extLst>
          </p:cNvPr>
          <p:cNvSpPr>
            <a:spLocks noGrp="1"/>
          </p:cNvSpPr>
          <p:nvPr>
            <p:ph type="title" hasCustomPrompt="1"/>
          </p:nvPr>
        </p:nvSpPr>
        <p:spPr>
          <a:xfrm>
            <a:off x="495300" y="603910"/>
            <a:ext cx="3206354" cy="623248"/>
          </a:xfrm>
          <a:prstGeom prst="rect">
            <a:avLst/>
          </a:prstGeom>
        </p:spPr>
        <p:txBody>
          <a:bodyPr rtlCol="0"/>
          <a:lstStyle>
            <a:lvl1pPr>
              <a:defRPr sz="36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2416163552"/>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de trois colonnes">
    <p:spTree>
      <p:nvGrpSpPr>
        <p:cNvPr id="1" name=""/>
        <p:cNvGrpSpPr/>
        <p:nvPr/>
      </p:nvGrpSpPr>
      <p:grpSpPr>
        <a:xfrm>
          <a:off x="0" y="0"/>
          <a:ext cx="0" cy="0"/>
          <a:chOff x="0" y="0"/>
          <a:chExt cx="0" cy="0"/>
        </a:xfrm>
      </p:grpSpPr>
      <p:sp>
        <p:nvSpPr>
          <p:cNvPr id="28" name="Espace réservé du texte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495300" y="1528242"/>
            <a:ext cx="2606040" cy="328613"/>
          </a:xfrm>
          <a:prstGeom prst="rect">
            <a:avLst/>
          </a:prstGeom>
        </p:spPr>
        <p:txBody>
          <a:bodyPr rtlCol="0"/>
          <a:lstStyle>
            <a:lvl1pPr>
              <a:buNone/>
              <a:defRPr lang="en-US" sz="18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26" name="Espace réservé du texte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495300" y="1998478"/>
            <a:ext cx="2606040" cy="2201466"/>
          </a:xfrm>
          <a:prstGeom prst="rect">
            <a:avLst/>
          </a:prstGeom>
        </p:spPr>
        <p:txBody>
          <a:bodyPr rtlCol="0"/>
          <a:lstStyle>
            <a:lvl1pPr>
              <a:buClr>
                <a:schemeClr val="accent4"/>
              </a:buClr>
              <a:buFont typeface="Wingdings" panose="05000000000000000000" pitchFamily="2" charset="2"/>
              <a:buChar char="§"/>
              <a:defRPr lang="en-US" sz="15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29" name="Espace réservé du texte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6033135" y="1539358"/>
            <a:ext cx="2606040" cy="328613"/>
          </a:xfrm>
          <a:prstGeom prst="rect">
            <a:avLst/>
          </a:prstGeom>
        </p:spPr>
        <p:txBody>
          <a:bodyPr rtlCol="0"/>
          <a:lstStyle>
            <a:lvl1pPr>
              <a:buNone/>
              <a:defRPr lang="en-US" sz="18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30" name="Espace réservé du texte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6042660" y="2001137"/>
            <a:ext cx="2606040" cy="2201466"/>
          </a:xfrm>
          <a:prstGeom prst="rect">
            <a:avLst/>
          </a:prstGeom>
        </p:spPr>
        <p:txBody>
          <a:bodyPr rtlCol="0"/>
          <a:lstStyle>
            <a:lvl1pPr>
              <a:buClr>
                <a:schemeClr val="accent4"/>
              </a:buClr>
              <a:buFont typeface="Wingdings" panose="05000000000000000000" pitchFamily="2" charset="2"/>
              <a:buChar char="§"/>
              <a:defRPr lang="en-US" sz="15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11" name="Espace réservé du texte 27">
            <a:extLst>
              <a:ext uri="{FF2B5EF4-FFF2-40B4-BE49-F238E27FC236}">
                <a16:creationId xmlns:a16="http://schemas.microsoft.com/office/drawing/2014/main" id="{4FDB27CA-009D-4863-B119-0EC36837148A}"/>
              </a:ext>
            </a:extLst>
          </p:cNvPr>
          <p:cNvSpPr>
            <a:spLocks noGrp="1"/>
          </p:cNvSpPr>
          <p:nvPr>
            <p:ph type="body" sz="quarter" idx="17" hasCustomPrompt="1"/>
          </p:nvPr>
        </p:nvSpPr>
        <p:spPr>
          <a:xfrm>
            <a:off x="3264218" y="1536700"/>
            <a:ext cx="2606040" cy="328613"/>
          </a:xfrm>
          <a:prstGeom prst="rect">
            <a:avLst/>
          </a:prstGeom>
        </p:spPr>
        <p:txBody>
          <a:bodyPr rtlCol="0"/>
          <a:lstStyle>
            <a:lvl1pPr>
              <a:buNone/>
              <a:defRPr lang="en-US" sz="1800" b="1" kern="1200" dirty="0" smtClean="0">
                <a:solidFill>
                  <a:schemeClr val="tx1"/>
                </a:solidFill>
                <a:latin typeface="+mj-lt"/>
                <a:ea typeface="+mn-ea"/>
                <a:cs typeface="Biome Light" panose="020B0303030204020804" pitchFamily="34" charset="0"/>
              </a:defRPr>
            </a:lvl1pPr>
            <a:lvl2pPr>
              <a:buNone/>
              <a:defRPr/>
            </a:lvl2pPr>
          </a:lstStyle>
          <a:p>
            <a:pPr lvl="0" rtl="0"/>
            <a:r>
              <a:rPr lang="fr-FR" noProof="0"/>
              <a:t>Modifiez les styles du texte</a:t>
            </a:r>
          </a:p>
        </p:txBody>
      </p:sp>
      <p:sp>
        <p:nvSpPr>
          <p:cNvPr id="12" name="Espace réservé du texte 25">
            <a:extLst>
              <a:ext uri="{FF2B5EF4-FFF2-40B4-BE49-F238E27FC236}">
                <a16:creationId xmlns:a16="http://schemas.microsoft.com/office/drawing/2014/main" id="{FD03E3EF-D812-4B98-959B-6800BBE59D1C}"/>
              </a:ext>
            </a:extLst>
          </p:cNvPr>
          <p:cNvSpPr>
            <a:spLocks noGrp="1"/>
          </p:cNvSpPr>
          <p:nvPr>
            <p:ph type="body" sz="quarter" idx="18" hasCustomPrompt="1"/>
          </p:nvPr>
        </p:nvSpPr>
        <p:spPr>
          <a:xfrm>
            <a:off x="3273743" y="1998478"/>
            <a:ext cx="2606040" cy="2201466"/>
          </a:xfrm>
          <a:prstGeom prst="rect">
            <a:avLst/>
          </a:prstGeom>
        </p:spPr>
        <p:txBody>
          <a:bodyPr rtlCol="0"/>
          <a:lstStyle>
            <a:lvl1pPr>
              <a:buClr>
                <a:schemeClr val="accent4"/>
              </a:buClr>
              <a:buFont typeface="Wingdings" panose="05000000000000000000" pitchFamily="2" charset="2"/>
              <a:buChar char="§"/>
              <a:defRPr lang="en-US" sz="1500" kern="1200" dirty="0" smtClean="0">
                <a:solidFill>
                  <a:schemeClr val="tx1"/>
                </a:solidFill>
                <a:latin typeface="+mn-lt"/>
                <a:ea typeface="+mn-ea"/>
                <a:cs typeface="Biome Light" panose="020B0303030204020804" pitchFamily="34" charset="0"/>
              </a:defRPr>
            </a:lvl1pPr>
          </a:lstStyle>
          <a:p>
            <a:pPr lvl="0" rtl="0"/>
            <a:r>
              <a:rPr lang="fr-FR" noProof="0"/>
              <a:t>Modifiez les styles du texte</a:t>
            </a:r>
          </a:p>
        </p:txBody>
      </p:sp>
      <p:sp>
        <p:nvSpPr>
          <p:cNvPr id="3" name="Hexagone 2">
            <a:extLst>
              <a:ext uri="{FF2B5EF4-FFF2-40B4-BE49-F238E27FC236}">
                <a16:creationId xmlns:a16="http://schemas.microsoft.com/office/drawing/2014/main" id="{303FFB35-43AC-4A56-92D0-91038C098B3C}"/>
              </a:ext>
            </a:extLst>
          </p:cNvPr>
          <p:cNvSpPr/>
          <p:nvPr userDrawn="1"/>
        </p:nvSpPr>
        <p:spPr>
          <a:xfrm>
            <a:off x="8025094" y="591393"/>
            <a:ext cx="866930" cy="74735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4" name="Hexagone 3">
            <a:extLst>
              <a:ext uri="{FF2B5EF4-FFF2-40B4-BE49-F238E27FC236}">
                <a16:creationId xmlns:a16="http://schemas.microsoft.com/office/drawing/2014/main" id="{AAF31DA0-707D-4A5D-BB7A-A5C90DB11A55}"/>
              </a:ext>
            </a:extLst>
          </p:cNvPr>
          <p:cNvSpPr/>
          <p:nvPr userDrawn="1"/>
        </p:nvSpPr>
        <p:spPr>
          <a:xfrm>
            <a:off x="8541321" y="1394352"/>
            <a:ext cx="236404" cy="20379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1"/>
              </a:solidFill>
            </a:endParaRPr>
          </a:p>
        </p:txBody>
      </p:sp>
      <p:sp>
        <p:nvSpPr>
          <p:cNvPr id="5" name="Hexagone 4">
            <a:extLst>
              <a:ext uri="{FF2B5EF4-FFF2-40B4-BE49-F238E27FC236}">
                <a16:creationId xmlns:a16="http://schemas.microsoft.com/office/drawing/2014/main" id="{539F452B-F55F-4D85-834B-A7EAF742647C}"/>
              </a:ext>
            </a:extLst>
          </p:cNvPr>
          <p:cNvSpPr/>
          <p:nvPr userDrawn="1"/>
        </p:nvSpPr>
        <p:spPr>
          <a:xfrm>
            <a:off x="6760616" y="555217"/>
            <a:ext cx="284295" cy="24508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1"/>
              </a:solidFill>
            </a:endParaRPr>
          </a:p>
        </p:txBody>
      </p:sp>
      <p:sp>
        <p:nvSpPr>
          <p:cNvPr id="13" name="Titre 1">
            <a:extLst>
              <a:ext uri="{FF2B5EF4-FFF2-40B4-BE49-F238E27FC236}">
                <a16:creationId xmlns:a16="http://schemas.microsoft.com/office/drawing/2014/main" id="{91D9F6BE-FB0B-42EE-8F02-95F5CC039B06}"/>
              </a:ext>
            </a:extLst>
          </p:cNvPr>
          <p:cNvSpPr>
            <a:spLocks noGrp="1"/>
          </p:cNvSpPr>
          <p:nvPr>
            <p:ph type="title" hasCustomPrompt="1"/>
          </p:nvPr>
        </p:nvSpPr>
        <p:spPr>
          <a:xfrm>
            <a:off x="495300" y="603910"/>
            <a:ext cx="3206354" cy="623248"/>
          </a:xfrm>
          <a:prstGeom prst="rect">
            <a:avLst/>
          </a:prstGeom>
        </p:spPr>
        <p:txBody>
          <a:bodyPr rtlCol="0"/>
          <a:lstStyle>
            <a:lvl1pPr>
              <a:defRPr sz="3600" b="1">
                <a:solidFill>
                  <a:schemeClr val="tx1"/>
                </a:solidFill>
              </a:defRPr>
            </a:lvl1pPr>
          </a:lstStyle>
          <a:p>
            <a:pPr rtl="0"/>
            <a:r>
              <a:rPr lang="fr-FR" noProof="0"/>
              <a:t>Cliquez pour modifier le masque</a:t>
            </a:r>
          </a:p>
        </p:txBody>
      </p:sp>
      <p:sp>
        <p:nvSpPr>
          <p:cNvPr id="16" name="Forme libre : Forme 15">
            <a:extLst>
              <a:ext uri="{FF2B5EF4-FFF2-40B4-BE49-F238E27FC236}">
                <a16:creationId xmlns:a16="http://schemas.microsoft.com/office/drawing/2014/main" id="{C67FFA0E-8AAA-4DEB-B97E-31969F57927D}"/>
              </a:ext>
            </a:extLst>
          </p:cNvPr>
          <p:cNvSpPr>
            <a:spLocks noGrp="1"/>
          </p:cNvSpPr>
          <p:nvPr>
            <p:ph type="pic" sz="quarter" idx="20"/>
          </p:nvPr>
        </p:nvSpPr>
        <p:spPr>
          <a:xfrm>
            <a:off x="7044928" y="2"/>
            <a:ext cx="2099072" cy="1016146"/>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rtlCol="0" anchor="ctr">
            <a:noAutofit/>
          </a:bodyP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1411554397"/>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5E74AFC3-1C60-42DE-ABAC-F53CA85AC6F1}"/>
              </a:ext>
            </a:extLst>
          </p:cNvPr>
          <p:cNvSpPr/>
          <p:nvPr userDrawn="1"/>
        </p:nvSpPr>
        <p:spPr>
          <a:xfrm>
            <a:off x="4422954" y="1093156"/>
            <a:ext cx="462914" cy="4629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9" name="Ovale 8">
            <a:extLst>
              <a:ext uri="{FF2B5EF4-FFF2-40B4-BE49-F238E27FC236}">
                <a16:creationId xmlns:a16="http://schemas.microsoft.com/office/drawing/2014/main" id="{5F133261-FFEB-4B3D-B085-14AEAE741F82}"/>
              </a:ext>
            </a:extLst>
          </p:cNvPr>
          <p:cNvSpPr/>
          <p:nvPr userDrawn="1"/>
        </p:nvSpPr>
        <p:spPr>
          <a:xfrm>
            <a:off x="7357762" y="4466596"/>
            <a:ext cx="295904" cy="295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1" name="Ovale 10">
            <a:extLst>
              <a:ext uri="{FF2B5EF4-FFF2-40B4-BE49-F238E27FC236}">
                <a16:creationId xmlns:a16="http://schemas.microsoft.com/office/drawing/2014/main" id="{653FE105-1D8E-48B0-AD9A-95AC9A165651}"/>
              </a:ext>
            </a:extLst>
          </p:cNvPr>
          <p:cNvSpPr/>
          <p:nvPr userDrawn="1"/>
        </p:nvSpPr>
        <p:spPr>
          <a:xfrm>
            <a:off x="4885868" y="710165"/>
            <a:ext cx="251889" cy="2518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6" name="Espace réservé du texte 15">
            <a:extLst>
              <a:ext uri="{FF2B5EF4-FFF2-40B4-BE49-F238E27FC236}">
                <a16:creationId xmlns:a16="http://schemas.microsoft.com/office/drawing/2014/main" id="{AC4388F5-0DCA-4A09-A6E1-AE07F403093C}"/>
              </a:ext>
            </a:extLst>
          </p:cNvPr>
          <p:cNvSpPr>
            <a:spLocks noGrp="1"/>
          </p:cNvSpPr>
          <p:nvPr>
            <p:ph type="body" sz="quarter" idx="10" hasCustomPrompt="1"/>
          </p:nvPr>
        </p:nvSpPr>
        <p:spPr>
          <a:xfrm>
            <a:off x="485776" y="1532093"/>
            <a:ext cx="3107531" cy="1990726"/>
          </a:xfrm>
          <a:prstGeom prst="rect">
            <a:avLst/>
          </a:prstGeom>
        </p:spPr>
        <p:txBody>
          <a:bodyPr rtlCol="0"/>
          <a:lstStyle>
            <a:lvl1pPr marL="0" indent="0">
              <a:buNone/>
              <a:defRPr sz="1500"/>
            </a:lvl1pPr>
            <a:lvl2pPr>
              <a:buNone/>
              <a:defRPr/>
            </a:lvl2pPr>
            <a:lvl3pPr>
              <a:buNone/>
              <a:defRPr/>
            </a:lvl3pPr>
            <a:lvl4pPr>
              <a:buNone/>
              <a:defRPr/>
            </a:lvl4pPr>
            <a:lvl5pPr>
              <a:buNone/>
              <a:defRPr/>
            </a:lvl5pPr>
          </a:lstStyle>
          <a:p>
            <a:pPr lvl="0" rtl="0"/>
            <a:r>
              <a:rPr lang="fr-FR" noProof="0"/>
              <a:t>Modifiez les styles du texte</a:t>
            </a:r>
          </a:p>
          <a:p>
            <a:pPr lvl="1" rtl="0"/>
            <a:endParaRPr lang="fr-FR" noProof="0"/>
          </a:p>
        </p:txBody>
      </p:sp>
      <p:sp>
        <p:nvSpPr>
          <p:cNvPr id="17" name="Espace réservé du texte 15">
            <a:extLst>
              <a:ext uri="{FF2B5EF4-FFF2-40B4-BE49-F238E27FC236}">
                <a16:creationId xmlns:a16="http://schemas.microsoft.com/office/drawing/2014/main" id="{02C12FDC-BC11-43E8-B22A-3EC48E0344D9}"/>
              </a:ext>
            </a:extLst>
          </p:cNvPr>
          <p:cNvSpPr>
            <a:spLocks noGrp="1"/>
          </p:cNvSpPr>
          <p:nvPr>
            <p:ph type="body" sz="quarter" idx="11" hasCustomPrompt="1"/>
          </p:nvPr>
        </p:nvSpPr>
        <p:spPr>
          <a:xfrm>
            <a:off x="485775" y="3715439"/>
            <a:ext cx="3107531" cy="569603"/>
          </a:xfrm>
          <a:prstGeom prst="rect">
            <a:avLst/>
          </a:prstGeom>
        </p:spPr>
        <p:txBody>
          <a:bodyPr rtlCol="0"/>
          <a:lstStyle>
            <a:lvl1pPr marL="0" indent="0">
              <a:buNone/>
              <a:defRPr sz="1500" b="1">
                <a:solidFill>
                  <a:schemeClr val="accent4"/>
                </a:solidFill>
              </a:defRPr>
            </a:lvl1pPr>
            <a:lvl2pPr>
              <a:buNone/>
              <a:defRPr sz="1500"/>
            </a:lvl2pPr>
            <a:lvl3pPr>
              <a:buNone/>
              <a:defRPr/>
            </a:lvl3pPr>
            <a:lvl4pPr>
              <a:buNone/>
              <a:defRPr/>
            </a:lvl4pPr>
            <a:lvl5pPr>
              <a:buNone/>
              <a:defRPr/>
            </a:lvl5pPr>
          </a:lstStyle>
          <a:p>
            <a:pPr lvl="0" rtl="0"/>
            <a:r>
              <a:rPr lang="fr-FR" noProof="0"/>
              <a:t>Modifiez les styles du texte</a:t>
            </a:r>
          </a:p>
          <a:p>
            <a:pPr lvl="1" rtl="0"/>
            <a:endParaRPr lang="fr-FR" noProof="0"/>
          </a:p>
        </p:txBody>
      </p:sp>
      <p:sp>
        <p:nvSpPr>
          <p:cNvPr id="12" name="Espace réservé d’image 11">
            <a:extLst>
              <a:ext uri="{FF2B5EF4-FFF2-40B4-BE49-F238E27FC236}">
                <a16:creationId xmlns:a16="http://schemas.microsoft.com/office/drawing/2014/main" id="{3D43F412-F2C7-4D38-BDD0-9663029081D5}"/>
              </a:ext>
            </a:extLst>
          </p:cNvPr>
          <p:cNvSpPr>
            <a:spLocks noGrp="1"/>
          </p:cNvSpPr>
          <p:nvPr>
            <p:ph type="pic" sz="quarter" idx="13"/>
          </p:nvPr>
        </p:nvSpPr>
        <p:spPr>
          <a:xfrm>
            <a:off x="4415551" y="399797"/>
            <a:ext cx="4156949" cy="4208750"/>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3" name="Titre 1">
            <a:extLst>
              <a:ext uri="{FF2B5EF4-FFF2-40B4-BE49-F238E27FC236}">
                <a16:creationId xmlns:a16="http://schemas.microsoft.com/office/drawing/2014/main" id="{11176083-2CE5-4707-A564-46805454AF1A}"/>
              </a:ext>
            </a:extLst>
          </p:cNvPr>
          <p:cNvSpPr>
            <a:spLocks noGrp="1"/>
          </p:cNvSpPr>
          <p:nvPr>
            <p:ph type="title" hasCustomPrompt="1"/>
          </p:nvPr>
        </p:nvSpPr>
        <p:spPr>
          <a:xfrm>
            <a:off x="495300" y="603910"/>
            <a:ext cx="3206354" cy="623248"/>
          </a:xfrm>
          <a:prstGeom prst="rect">
            <a:avLst/>
          </a:prstGeom>
        </p:spPr>
        <p:txBody>
          <a:bodyPr rtlCol="0"/>
          <a:lstStyle>
            <a:lvl1pPr>
              <a:defRPr sz="36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1980804895"/>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dk1"/>
            </a:gs>
            <a:gs pos="100000">
              <a:schemeClr val="lt1"/>
            </a:gs>
          </a:gsLst>
          <a:lin ang="10800025" scaled="0"/>
        </a:gra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772463"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1"/>
          </p:nvPr>
        </p:nvSpPr>
        <p:spPr>
          <a:xfrm>
            <a:off x="1772463"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2"/>
          </p:nvPr>
        </p:nvSpPr>
        <p:spPr>
          <a:xfrm>
            <a:off x="5474937"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3"/>
          </p:nvPr>
        </p:nvSpPr>
        <p:spPr>
          <a:xfrm>
            <a:off x="5474937"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4" hasCustomPrompt="1"/>
          </p:nvPr>
        </p:nvSpPr>
        <p:spPr>
          <a:xfrm>
            <a:off x="1030563" y="165472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5" hasCustomPrompt="1"/>
          </p:nvPr>
        </p:nvSpPr>
        <p:spPr>
          <a:xfrm>
            <a:off x="4733038" y="165472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title" idx="7"/>
          </p:nvPr>
        </p:nvSpPr>
        <p:spPr>
          <a:xfrm>
            <a:off x="1772463"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8"/>
          </p:nvPr>
        </p:nvSpPr>
        <p:spPr>
          <a:xfrm>
            <a:off x="1772463"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474937"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3"/>
          <p:cNvSpPr txBox="1">
            <a:spLocks noGrp="1"/>
          </p:cNvSpPr>
          <p:nvPr>
            <p:ph type="subTitle" idx="13"/>
          </p:nvPr>
        </p:nvSpPr>
        <p:spPr>
          <a:xfrm>
            <a:off x="5474937"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14" hasCustomPrompt="1"/>
          </p:nvPr>
        </p:nvSpPr>
        <p:spPr>
          <a:xfrm>
            <a:off x="1030563" y="306167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5" hasCustomPrompt="1"/>
          </p:nvPr>
        </p:nvSpPr>
        <p:spPr>
          <a:xfrm>
            <a:off x="4733038" y="306167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1"/>
            </a:gs>
            <a:gs pos="100000">
              <a:schemeClr val="lt1"/>
            </a:gs>
          </a:gsLst>
          <a:lin ang="5400700" scaled="0"/>
        </a:gradFill>
        <a:effectLst/>
      </p:bgPr>
    </p:bg>
    <p:spTree>
      <p:nvGrpSpPr>
        <p:cNvPr id="1" name="Shape 212"/>
        <p:cNvGrpSpPr/>
        <p:nvPr/>
      </p:nvGrpSpPr>
      <p:grpSpPr>
        <a:xfrm>
          <a:off x="0" y="0"/>
          <a:ext cx="0" cy="0"/>
          <a:chOff x="0" y="0"/>
          <a:chExt cx="0" cy="0"/>
        </a:xfrm>
      </p:grpSpPr>
      <p:sp>
        <p:nvSpPr>
          <p:cNvPr id="213" name="Google Shape;213;p28"/>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542100" y="43634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8430775"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713225" y="479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1"/>
            </a:gs>
            <a:gs pos="100000">
              <a:schemeClr val="lt1"/>
            </a:gs>
          </a:gsLst>
          <a:lin ang="18900732" scaled="0"/>
        </a:gradFill>
        <a:effectLst/>
      </p:bgPr>
    </p:bg>
    <p:spTree>
      <p:nvGrpSpPr>
        <p:cNvPr id="1" name="Shape 218"/>
        <p:cNvGrpSpPr/>
        <p:nvPr/>
      </p:nvGrpSpPr>
      <p:grpSpPr>
        <a:xfrm>
          <a:off x="0" y="0"/>
          <a:ext cx="0" cy="0"/>
          <a:chOff x="0" y="0"/>
          <a:chExt cx="0" cy="0"/>
        </a:xfrm>
      </p:grpSpPr>
      <p:sp>
        <p:nvSpPr>
          <p:cNvPr id="219" name="Google Shape;219;p29"/>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10800000">
            <a:off x="7527900" y="0"/>
            <a:ext cx="1616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61150"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82399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713225" y="-3914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sposition personnalisée">
    <p:bg>
      <p:bgPr>
        <a:solidFill>
          <a:schemeClr val="tx1"/>
        </a:solidFill>
        <a:effectLst/>
      </p:bgPr>
    </p:bg>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9144000" cy="5143500"/>
          </a:xfrm>
          <a:prstGeom prst="rect">
            <a:avLst/>
          </a:prstGeom>
        </p:spPr>
        <p:txBody>
          <a:bodyPr rtlCol="0"/>
          <a:lstStyle/>
          <a:p>
            <a:pPr rtl="0"/>
            <a:r>
              <a:rPr lang="fr-FR" noProof="0"/>
              <a:t>Cliquez sur l'icône pour ajouter une image</a:t>
            </a:r>
          </a:p>
        </p:txBody>
      </p:sp>
      <p:sp>
        <p:nvSpPr>
          <p:cNvPr id="6" name="Hexagone 5">
            <a:extLst>
              <a:ext uri="{FF2B5EF4-FFF2-40B4-BE49-F238E27FC236}">
                <a16:creationId xmlns:a16="http://schemas.microsoft.com/office/drawing/2014/main" id="{ED61BFD1-C421-442F-ACC0-868D35B02015}"/>
              </a:ext>
            </a:extLst>
          </p:cNvPr>
          <p:cNvSpPr/>
          <p:nvPr userDrawn="1"/>
        </p:nvSpPr>
        <p:spPr>
          <a:xfrm>
            <a:off x="2374802" y="677613"/>
            <a:ext cx="4394397" cy="3788275"/>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4" name="Hexagone 13">
            <a:extLst>
              <a:ext uri="{FF2B5EF4-FFF2-40B4-BE49-F238E27FC236}">
                <a16:creationId xmlns:a16="http://schemas.microsoft.com/office/drawing/2014/main" id="{89B16BC3-CBF9-4BF0-A37A-9F2BB89BED54}"/>
              </a:ext>
            </a:extLst>
          </p:cNvPr>
          <p:cNvSpPr/>
          <p:nvPr userDrawn="1"/>
        </p:nvSpPr>
        <p:spPr>
          <a:xfrm>
            <a:off x="5980709" y="4315148"/>
            <a:ext cx="488710" cy="421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6" name="Hexagone 15">
            <a:extLst>
              <a:ext uri="{FF2B5EF4-FFF2-40B4-BE49-F238E27FC236}">
                <a16:creationId xmlns:a16="http://schemas.microsoft.com/office/drawing/2014/main" id="{80EA9ECE-F57C-4B25-AD19-4F78933A61EC}"/>
              </a:ext>
            </a:extLst>
          </p:cNvPr>
          <p:cNvSpPr/>
          <p:nvPr userDrawn="1"/>
        </p:nvSpPr>
        <p:spPr>
          <a:xfrm>
            <a:off x="1691640" y="2063853"/>
            <a:ext cx="589160" cy="50789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8" name="Hexagone 17">
            <a:extLst>
              <a:ext uri="{FF2B5EF4-FFF2-40B4-BE49-F238E27FC236}">
                <a16:creationId xmlns:a16="http://schemas.microsoft.com/office/drawing/2014/main" id="{DCBDF4EA-BFFB-460D-B9A8-45C097E920DA}"/>
              </a:ext>
            </a:extLst>
          </p:cNvPr>
          <p:cNvSpPr/>
          <p:nvPr userDrawn="1"/>
        </p:nvSpPr>
        <p:spPr>
          <a:xfrm>
            <a:off x="6016337" y="503674"/>
            <a:ext cx="294581" cy="25394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20" name="Hexagone 19">
            <a:extLst>
              <a:ext uri="{FF2B5EF4-FFF2-40B4-BE49-F238E27FC236}">
                <a16:creationId xmlns:a16="http://schemas.microsoft.com/office/drawing/2014/main" id="{AB15A15E-528E-4041-8E63-65C0D0398F3A}"/>
              </a:ext>
            </a:extLst>
          </p:cNvPr>
          <p:cNvSpPr/>
          <p:nvPr userDrawn="1"/>
        </p:nvSpPr>
        <p:spPr>
          <a:xfrm>
            <a:off x="1526549" y="2508263"/>
            <a:ext cx="147291" cy="126975"/>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2" name="Titre 1">
            <a:extLst>
              <a:ext uri="{FF2B5EF4-FFF2-40B4-BE49-F238E27FC236}">
                <a16:creationId xmlns:a16="http://schemas.microsoft.com/office/drawing/2014/main" id="{A7A620BD-CFAD-4100-8C9F-494D15A0A900}"/>
              </a:ext>
            </a:extLst>
          </p:cNvPr>
          <p:cNvSpPr>
            <a:spLocks noGrp="1"/>
          </p:cNvSpPr>
          <p:nvPr>
            <p:ph type="title" hasCustomPrompt="1"/>
          </p:nvPr>
        </p:nvSpPr>
        <p:spPr>
          <a:xfrm>
            <a:off x="3072635" y="1932570"/>
            <a:ext cx="2943701" cy="1271728"/>
          </a:xfrm>
          <a:prstGeom prst="rect">
            <a:avLst/>
          </a:prstGeom>
        </p:spPr>
        <p:txBody>
          <a:bodyPr rtlCol="0"/>
          <a:lstStyle>
            <a:lvl1pPr>
              <a:spcBef>
                <a:spcPts val="750"/>
              </a:spcBef>
              <a:defRPr sz="3600" b="1">
                <a:solidFill>
                  <a:schemeClr val="bg1"/>
                </a:solidFill>
              </a:defRPr>
            </a:lvl1pPr>
          </a:lstStyle>
          <a:p>
            <a:pPr rtl="0"/>
            <a:r>
              <a:rPr lang="fr-FR" noProof="0"/>
              <a:t>Cliquez pour modifier le masque</a:t>
            </a:r>
          </a:p>
        </p:txBody>
      </p:sp>
      <p:sp>
        <p:nvSpPr>
          <p:cNvPr id="24" name="Espace réservé du texte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3072636" y="1424635"/>
            <a:ext cx="2943701" cy="367904"/>
          </a:xfrm>
          <a:prstGeom prst="rect">
            <a:avLst/>
          </a:prstGeom>
        </p:spPr>
        <p:txBody>
          <a:bodyPr rtlCol="0"/>
          <a:lstStyle>
            <a:lvl1pPr>
              <a:buNone/>
              <a:defRPr lang="en-US" sz="18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28" name="Espace réservé du texte 27">
            <a:extLst>
              <a:ext uri="{FF2B5EF4-FFF2-40B4-BE49-F238E27FC236}">
                <a16:creationId xmlns:a16="http://schemas.microsoft.com/office/drawing/2014/main" id="{E0A61465-6ECA-46DC-97DD-7BCFDB69EB89}"/>
              </a:ext>
            </a:extLst>
          </p:cNvPr>
          <p:cNvSpPr>
            <a:spLocks noGrp="1"/>
          </p:cNvSpPr>
          <p:nvPr>
            <p:ph type="body" sz="quarter" idx="13" hasCustomPrompt="1"/>
          </p:nvPr>
        </p:nvSpPr>
        <p:spPr>
          <a:xfrm>
            <a:off x="3363437" y="3344329"/>
            <a:ext cx="2417127" cy="876398"/>
          </a:xfrm>
          <a:prstGeom prst="rect">
            <a:avLst/>
          </a:prstGeom>
        </p:spPr>
        <p:txBody>
          <a:bodyPr rtlCol="0" anchor="b"/>
          <a:lstStyle>
            <a:lvl1pPr algn="r">
              <a:buNone/>
              <a:defRPr lang="en-US" sz="1200" kern="1200" dirty="0" smtClean="0">
                <a:solidFill>
                  <a:schemeClr val="bg1"/>
                </a:solidFill>
                <a:latin typeface="+mn-lt"/>
                <a:ea typeface="+mn-ea"/>
                <a:cs typeface="+mn-cs"/>
              </a:defRPr>
            </a:lvl1pPr>
          </a:lstStyle>
          <a:p>
            <a:pPr lvl="0" rtl="0"/>
            <a:r>
              <a:rPr lang="fr-FR" noProof="0"/>
              <a:t>Modifiez les styles du texte</a:t>
            </a:r>
          </a:p>
        </p:txBody>
      </p:sp>
    </p:spTree>
    <p:extLst>
      <p:ext uri="{BB962C8B-B14F-4D97-AF65-F5344CB8AC3E}">
        <p14:creationId xmlns:p14="http://schemas.microsoft.com/office/powerpoint/2010/main" val="51742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sposition personnalisée">
    <p:bg>
      <p:bgPr>
        <a:solidFill>
          <a:schemeClr val="tx1"/>
        </a:solidFill>
        <a:effectLst/>
      </p:bgPr>
    </p:bg>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9144000" cy="5143500"/>
          </a:xfrm>
          <a:prstGeom prst="rect">
            <a:avLst/>
          </a:prstGeom>
        </p:spPr>
        <p:txBody>
          <a:bodyPr rtlCol="0"/>
          <a:lstStyle/>
          <a:p>
            <a:pPr rtl="0"/>
            <a:r>
              <a:rPr lang="fr-FR" noProof="0"/>
              <a:t>Cliquez sur l'icône pour ajouter une image</a:t>
            </a:r>
          </a:p>
        </p:txBody>
      </p:sp>
      <p:sp>
        <p:nvSpPr>
          <p:cNvPr id="2" name="Rectangle 1" descr="Vue vers le haut d’un grand immeuble de bureaux">
            <a:extLst>
              <a:ext uri="{FF2B5EF4-FFF2-40B4-BE49-F238E27FC236}">
                <a16:creationId xmlns:a16="http://schemas.microsoft.com/office/drawing/2014/main" id="{AF7FA146-2A75-4EA7-A9AD-EBCE6F17FB42}"/>
              </a:ext>
            </a:extLst>
          </p:cNvPr>
          <p:cNvSpPr/>
          <p:nvPr userDrawn="1"/>
        </p:nvSpPr>
        <p:spPr>
          <a:xfrm>
            <a:off x="2788920" y="885842"/>
            <a:ext cx="3566160" cy="3371816"/>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24" name="Espace réservé du texte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3111854" y="3644602"/>
            <a:ext cx="2943701" cy="367904"/>
          </a:xfrm>
          <a:prstGeom prst="rect">
            <a:avLst/>
          </a:prstGeom>
        </p:spPr>
        <p:txBody>
          <a:bodyPr rtlCol="0"/>
          <a:lstStyle>
            <a:lvl1pPr algn="r">
              <a:buNone/>
              <a:defRPr lang="en-US" sz="18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6" name="Titre 1">
            <a:extLst>
              <a:ext uri="{FF2B5EF4-FFF2-40B4-BE49-F238E27FC236}">
                <a16:creationId xmlns:a16="http://schemas.microsoft.com/office/drawing/2014/main" id="{162BE5D7-9E35-49F8-A8E4-2093183A6404}"/>
              </a:ext>
            </a:extLst>
          </p:cNvPr>
          <p:cNvSpPr>
            <a:spLocks noGrp="1"/>
          </p:cNvSpPr>
          <p:nvPr>
            <p:ph type="title" hasCustomPrompt="1"/>
          </p:nvPr>
        </p:nvSpPr>
        <p:spPr>
          <a:xfrm>
            <a:off x="3111854" y="1147264"/>
            <a:ext cx="2943701" cy="1271728"/>
          </a:xfrm>
          <a:prstGeom prst="rect">
            <a:avLst/>
          </a:prstGeom>
        </p:spPr>
        <p:txBody>
          <a:bodyPr rtlCol="0"/>
          <a:lstStyle>
            <a:lvl1pPr>
              <a:spcBef>
                <a:spcPts val="750"/>
              </a:spcBef>
              <a:defRPr sz="3600" b="1">
                <a:solidFill>
                  <a:schemeClr val="bg1"/>
                </a:solidFill>
              </a:defRPr>
            </a:lvl1pPr>
          </a:lstStyle>
          <a:p>
            <a:pPr rtl="0"/>
            <a:r>
              <a:rPr lang="fr-FR" noProof="0"/>
              <a:t>Cliquez pour modifier le masque</a:t>
            </a:r>
          </a:p>
        </p:txBody>
      </p:sp>
    </p:spTree>
    <p:extLst>
      <p:ext uri="{BB962C8B-B14F-4D97-AF65-F5344CB8AC3E}">
        <p14:creationId xmlns:p14="http://schemas.microsoft.com/office/powerpoint/2010/main" val="37039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Pr>
        <a:solidFill>
          <a:schemeClr val="tx1"/>
        </a:solidFill>
        <a:effectLst/>
      </p:bgPr>
    </p:bg>
    <p:spTree>
      <p:nvGrpSpPr>
        <p:cNvPr id="1" name=""/>
        <p:cNvGrpSpPr/>
        <p:nvPr/>
      </p:nvGrpSpPr>
      <p:grpSpPr>
        <a:xfrm>
          <a:off x="0" y="0"/>
          <a:ext cx="0" cy="0"/>
          <a:chOff x="0" y="0"/>
          <a:chExt cx="0" cy="0"/>
        </a:xfrm>
      </p:grpSpPr>
      <p:sp>
        <p:nvSpPr>
          <p:cNvPr id="14" name="Espace réservé d’image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9144000" cy="5143500"/>
          </a:xfrm>
          <a:prstGeom prst="rect">
            <a:avLst/>
          </a:prstGeom>
        </p:spPr>
        <p:txBody>
          <a:bodyPr rtlCol="0"/>
          <a:lstStyle/>
          <a:p>
            <a:pPr rtl="0"/>
            <a:r>
              <a:rPr lang="fr-FR" noProof="0"/>
              <a:t>Cliquez sur l'icône pour ajouter une image</a:t>
            </a:r>
          </a:p>
        </p:txBody>
      </p:sp>
      <p:sp>
        <p:nvSpPr>
          <p:cNvPr id="3" name="Ovale 2" descr="Vue vers le haut d’un grand immeuble de bureaux">
            <a:extLst>
              <a:ext uri="{FF2B5EF4-FFF2-40B4-BE49-F238E27FC236}">
                <a16:creationId xmlns:a16="http://schemas.microsoft.com/office/drawing/2014/main" id="{CD4C2457-AECB-4015-9FE4-CCBC516AA9EE}"/>
              </a:ext>
            </a:extLst>
          </p:cNvPr>
          <p:cNvSpPr/>
          <p:nvPr userDrawn="1"/>
        </p:nvSpPr>
        <p:spPr>
          <a:xfrm>
            <a:off x="2514600" y="514350"/>
            <a:ext cx="4114800" cy="41148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9" name="Ovale 8">
            <a:extLst>
              <a:ext uri="{FF2B5EF4-FFF2-40B4-BE49-F238E27FC236}">
                <a16:creationId xmlns:a16="http://schemas.microsoft.com/office/drawing/2014/main" id="{289A018F-D11C-4B07-9830-8336B27A18AD}"/>
              </a:ext>
            </a:extLst>
          </p:cNvPr>
          <p:cNvSpPr/>
          <p:nvPr userDrawn="1"/>
        </p:nvSpPr>
        <p:spPr>
          <a:xfrm>
            <a:off x="6103620" y="4251960"/>
            <a:ext cx="377190" cy="3771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1" name="Ovale 10">
            <a:extLst>
              <a:ext uri="{FF2B5EF4-FFF2-40B4-BE49-F238E27FC236}">
                <a16:creationId xmlns:a16="http://schemas.microsoft.com/office/drawing/2014/main" id="{E0209A32-FE17-4457-B02B-0A1DB9B8ADB1}"/>
              </a:ext>
            </a:extLst>
          </p:cNvPr>
          <p:cNvSpPr/>
          <p:nvPr userDrawn="1"/>
        </p:nvSpPr>
        <p:spPr>
          <a:xfrm>
            <a:off x="2186597" y="971377"/>
            <a:ext cx="519659" cy="5196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3" name="Ovale 12">
            <a:extLst>
              <a:ext uri="{FF2B5EF4-FFF2-40B4-BE49-F238E27FC236}">
                <a16:creationId xmlns:a16="http://schemas.microsoft.com/office/drawing/2014/main" id="{D585A541-0EDE-4213-AE62-4D909E8EB7F5}"/>
              </a:ext>
            </a:extLst>
          </p:cNvPr>
          <p:cNvSpPr/>
          <p:nvPr userDrawn="1"/>
        </p:nvSpPr>
        <p:spPr>
          <a:xfrm>
            <a:off x="2548890" y="678671"/>
            <a:ext cx="188595" cy="1885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5" name="Espace réservé du texte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3095945" y="3457090"/>
            <a:ext cx="2943701" cy="367904"/>
          </a:xfrm>
          <a:prstGeom prst="rect">
            <a:avLst/>
          </a:prstGeom>
        </p:spPr>
        <p:txBody>
          <a:bodyPr rtlCol="0" anchor="b"/>
          <a:lstStyle>
            <a:lvl1pPr algn="ctr">
              <a:buNone/>
              <a:defRPr lang="en-US" sz="15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fr-FR" noProof="0"/>
              <a:t>Cliquez pour modifier le texte</a:t>
            </a:r>
          </a:p>
        </p:txBody>
      </p:sp>
      <p:sp>
        <p:nvSpPr>
          <p:cNvPr id="2" name="Titre 1">
            <a:extLst>
              <a:ext uri="{FF2B5EF4-FFF2-40B4-BE49-F238E27FC236}">
                <a16:creationId xmlns:a16="http://schemas.microsoft.com/office/drawing/2014/main" id="{CF9687A5-0BDD-45B2-A892-542449E31394}"/>
              </a:ext>
            </a:extLst>
          </p:cNvPr>
          <p:cNvSpPr>
            <a:spLocks noGrp="1"/>
          </p:cNvSpPr>
          <p:nvPr>
            <p:ph type="title"/>
          </p:nvPr>
        </p:nvSpPr>
        <p:spPr>
          <a:xfrm>
            <a:off x="3034259" y="1491035"/>
            <a:ext cx="3005387" cy="1780646"/>
          </a:xfrm>
          <a:prstGeom prst="rect">
            <a:avLst/>
          </a:prstGeom>
        </p:spPr>
        <p:txBody>
          <a:bodyPr rtlCol="0"/>
          <a:lstStyle>
            <a:lvl1pPr algn="ctr">
              <a:spcBef>
                <a:spcPts val="750"/>
              </a:spcBef>
              <a:defRPr sz="2100">
                <a:solidFill>
                  <a:schemeClr val="bg1"/>
                </a:solidFill>
                <a:latin typeface="+mn-lt"/>
              </a:defRPr>
            </a:lvl1pPr>
          </a:lstStyle>
          <a:p>
            <a:pPr rtl="0"/>
            <a:r>
              <a:rPr lang="fr-FR" noProof="0"/>
              <a:t>Modifiez le style du titre</a:t>
            </a:r>
          </a:p>
        </p:txBody>
      </p:sp>
    </p:spTree>
    <p:extLst>
      <p:ext uri="{BB962C8B-B14F-4D97-AF65-F5344CB8AC3E}">
        <p14:creationId xmlns:p14="http://schemas.microsoft.com/office/powerpoint/2010/main" val="30455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Espace réservé du texte 26">
            <a:extLst>
              <a:ext uri="{FF2B5EF4-FFF2-40B4-BE49-F238E27FC236}">
                <a16:creationId xmlns:a16="http://schemas.microsoft.com/office/drawing/2014/main" id="{4AA38E8C-A334-4183-8ABC-112B8517F487}"/>
              </a:ext>
            </a:extLst>
          </p:cNvPr>
          <p:cNvSpPr>
            <a:spLocks noGrp="1"/>
          </p:cNvSpPr>
          <p:nvPr>
            <p:ph type="body" sz="quarter" idx="12" hasCustomPrompt="1"/>
          </p:nvPr>
        </p:nvSpPr>
        <p:spPr>
          <a:xfrm>
            <a:off x="495300" y="1533526"/>
            <a:ext cx="3206354" cy="2670572"/>
          </a:xfrm>
          <a:prstGeom prst="rect">
            <a:avLst/>
          </a:prstGeom>
        </p:spPr>
        <p:txBody>
          <a:bodyPr rtlCol="0"/>
          <a:lstStyle>
            <a:lvl1pPr>
              <a:buClr>
                <a:schemeClr val="accent4"/>
              </a:buClr>
              <a:buFont typeface="Wingdings" panose="05000000000000000000" pitchFamily="2" charset="2"/>
              <a:buChar char="§"/>
              <a:defRPr sz="1500"/>
            </a:lvl1pPr>
            <a:lvl2pPr>
              <a:buClr>
                <a:schemeClr val="accent4"/>
              </a:buClr>
              <a:buFont typeface="Wingdings" panose="05000000000000000000" pitchFamily="2" charset="2"/>
              <a:buChar char="§"/>
              <a:defRPr sz="1350"/>
            </a:lvl2pPr>
            <a:lvl3pPr>
              <a:buClr>
                <a:schemeClr val="accent4"/>
              </a:buClr>
              <a:buFont typeface="Wingdings" panose="05000000000000000000" pitchFamily="2" charset="2"/>
              <a:buChar char="§"/>
              <a:defRPr sz="1200"/>
            </a:lvl3pPr>
            <a:lvl4pPr>
              <a:buClr>
                <a:schemeClr val="accent4"/>
              </a:buClr>
              <a:buFont typeface="Wingdings" panose="05000000000000000000" pitchFamily="2" charset="2"/>
              <a:buChar char="§"/>
              <a:defRPr sz="1200"/>
            </a:lvl4pPr>
            <a:lvl5pPr>
              <a:buClr>
                <a:schemeClr val="accent4"/>
              </a:buClr>
              <a:buFont typeface="Wingdings" panose="05000000000000000000" pitchFamily="2" charset="2"/>
              <a:buChar char="§"/>
              <a:defRPr sz="1200"/>
            </a:lvl5pPr>
          </a:lstStyle>
          <a:p>
            <a:pPr lvl="0" rtl="0"/>
            <a:r>
              <a:rPr lang="fr-FR" noProof="0"/>
              <a:t>Modifiez les styles du texte</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7015843" y="402299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5019594" y="1274917"/>
            <a:ext cx="239812" cy="239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7015843" y="4423304"/>
            <a:ext cx="134983" cy="134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p>
        </p:txBody>
      </p:sp>
      <p:sp>
        <p:nvSpPr>
          <p:cNvPr id="11" name="Espace réservé d’image 10">
            <a:extLst>
              <a:ext uri="{FF2B5EF4-FFF2-40B4-BE49-F238E27FC236}">
                <a16:creationId xmlns:a16="http://schemas.microsoft.com/office/drawing/2014/main" id="{566F72D6-AEEE-4CF3-8136-F6782F1E489E}"/>
              </a:ext>
            </a:extLst>
          </p:cNvPr>
          <p:cNvSpPr>
            <a:spLocks noGrp="1"/>
          </p:cNvSpPr>
          <p:nvPr>
            <p:ph type="pic" sz="quarter" idx="13"/>
          </p:nvPr>
        </p:nvSpPr>
        <p:spPr>
          <a:xfrm>
            <a:off x="5317670" y="589636"/>
            <a:ext cx="3331029" cy="4044777"/>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459DADC7-BE21-4434-A6E4-BAF809005389}"/>
              </a:ext>
            </a:extLst>
          </p:cNvPr>
          <p:cNvSpPr>
            <a:spLocks noGrp="1"/>
          </p:cNvSpPr>
          <p:nvPr>
            <p:ph type="title" hasCustomPrompt="1"/>
          </p:nvPr>
        </p:nvSpPr>
        <p:spPr>
          <a:xfrm>
            <a:off x="495300" y="603910"/>
            <a:ext cx="3206354" cy="623248"/>
          </a:xfrm>
          <a:prstGeom prst="rect">
            <a:avLst/>
          </a:prstGeom>
        </p:spPr>
        <p:txBody>
          <a:bodyPr rtlCol="0"/>
          <a:lstStyle>
            <a:lvl1pPr>
              <a:defRPr sz="36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266067155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4FAA9D0-7C9C-4043-9931-A15819ABB9B5}"/>
              </a:ext>
            </a:extLst>
          </p:cNvPr>
          <p:cNvSpPr/>
          <p:nvPr userDrawn="1"/>
        </p:nvSpPr>
        <p:spPr>
          <a:xfrm>
            <a:off x="5522119" y="332447"/>
            <a:ext cx="271463" cy="2714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14" name="Ovale 13">
            <a:extLst>
              <a:ext uri="{FF2B5EF4-FFF2-40B4-BE49-F238E27FC236}">
                <a16:creationId xmlns:a16="http://schemas.microsoft.com/office/drawing/2014/main" id="{E232AB2D-843E-4B5F-8793-6A263DA356BB}"/>
              </a:ext>
            </a:extLst>
          </p:cNvPr>
          <p:cNvSpPr/>
          <p:nvPr userDrawn="1"/>
        </p:nvSpPr>
        <p:spPr>
          <a:xfrm>
            <a:off x="8255435" y="4204496"/>
            <a:ext cx="490670" cy="4906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16" name="Ovale 15">
            <a:extLst>
              <a:ext uri="{FF2B5EF4-FFF2-40B4-BE49-F238E27FC236}">
                <a16:creationId xmlns:a16="http://schemas.microsoft.com/office/drawing/2014/main" id="{FA75A12B-C399-4072-BD69-D872D2C2AD1F}"/>
              </a:ext>
            </a:extLst>
          </p:cNvPr>
          <p:cNvSpPr/>
          <p:nvPr userDrawn="1"/>
        </p:nvSpPr>
        <p:spPr>
          <a:xfrm>
            <a:off x="8012843" y="4599329"/>
            <a:ext cx="188364" cy="1883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50" noProof="0">
              <a:solidFill>
                <a:schemeClr val="accent5"/>
              </a:solidFill>
            </a:endParaRPr>
          </a:p>
        </p:txBody>
      </p:sp>
      <p:sp>
        <p:nvSpPr>
          <p:cNvPr id="23" name="Espace réservé d’image 22">
            <a:extLst>
              <a:ext uri="{FF2B5EF4-FFF2-40B4-BE49-F238E27FC236}">
                <a16:creationId xmlns:a16="http://schemas.microsoft.com/office/drawing/2014/main" id="{423AE48B-50E9-4BEA-B66A-B2D2B9CCFE9C}"/>
              </a:ext>
            </a:extLst>
          </p:cNvPr>
          <p:cNvSpPr>
            <a:spLocks noGrp="1"/>
          </p:cNvSpPr>
          <p:nvPr>
            <p:ph type="pic" sz="quarter" idx="10"/>
          </p:nvPr>
        </p:nvSpPr>
        <p:spPr>
          <a:xfrm>
            <a:off x="4300062" y="468180"/>
            <a:ext cx="4391816" cy="4223678"/>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7" name="Espace réservé du texte 26">
            <a:extLst>
              <a:ext uri="{FF2B5EF4-FFF2-40B4-BE49-F238E27FC236}">
                <a16:creationId xmlns:a16="http://schemas.microsoft.com/office/drawing/2014/main" id="{282D3E62-6D1A-4E9D-BE54-2EED9BF429A4}"/>
              </a:ext>
            </a:extLst>
          </p:cNvPr>
          <p:cNvSpPr>
            <a:spLocks noGrp="1"/>
          </p:cNvSpPr>
          <p:nvPr>
            <p:ph type="body" sz="quarter" idx="12" hasCustomPrompt="1"/>
          </p:nvPr>
        </p:nvSpPr>
        <p:spPr>
          <a:xfrm>
            <a:off x="495300" y="1533526"/>
            <a:ext cx="3206354" cy="2670572"/>
          </a:xfrm>
          <a:prstGeom prst="rect">
            <a:avLst/>
          </a:prstGeom>
        </p:spPr>
        <p:txBody>
          <a:bodyPr rtlCol="0"/>
          <a:lstStyle>
            <a:lvl1pPr>
              <a:lnSpc>
                <a:spcPct val="150000"/>
              </a:lnSpc>
              <a:buClr>
                <a:schemeClr val="accent4"/>
              </a:buClr>
              <a:buFont typeface="Wingdings" panose="05000000000000000000" pitchFamily="2" charset="2"/>
              <a:buChar char="§"/>
              <a:defRPr sz="1500"/>
            </a:lvl1pPr>
            <a:lvl2pPr>
              <a:buClr>
                <a:schemeClr val="accent4"/>
              </a:buClr>
              <a:buFont typeface="Wingdings" panose="05000000000000000000" pitchFamily="2" charset="2"/>
              <a:buChar char="§"/>
              <a:defRPr sz="1500"/>
            </a:lvl2pPr>
            <a:lvl3pPr>
              <a:buClr>
                <a:schemeClr val="accent4"/>
              </a:buClr>
              <a:buFont typeface="Wingdings" panose="05000000000000000000" pitchFamily="2" charset="2"/>
              <a:buChar char="§"/>
              <a:defRPr sz="1350"/>
            </a:lvl3pPr>
            <a:lvl4pPr>
              <a:buClr>
                <a:schemeClr val="accent4"/>
              </a:buClr>
              <a:buFont typeface="Wingdings" panose="05000000000000000000" pitchFamily="2" charset="2"/>
              <a:buChar char="§"/>
              <a:defRPr sz="1350"/>
            </a:lvl4pPr>
            <a:lvl5pPr>
              <a:buClr>
                <a:schemeClr val="accent4"/>
              </a:buClr>
              <a:buFont typeface="Wingdings" panose="05000000000000000000" pitchFamily="2" charset="2"/>
              <a:buChar char="§"/>
              <a:defRPr sz="1350"/>
            </a:lvl5pPr>
          </a:lstStyle>
          <a:p>
            <a:pPr lvl="0" rtl="0"/>
            <a:r>
              <a:rPr lang="fr-FR" noProof="0"/>
              <a:t>Modifiez les styles du texte</a:t>
            </a:r>
          </a:p>
        </p:txBody>
      </p:sp>
      <p:sp>
        <p:nvSpPr>
          <p:cNvPr id="8" name="Titre 1">
            <a:extLst>
              <a:ext uri="{FF2B5EF4-FFF2-40B4-BE49-F238E27FC236}">
                <a16:creationId xmlns:a16="http://schemas.microsoft.com/office/drawing/2014/main" id="{DEB8F0E5-B89F-48AD-87BD-534EA9463CD3}"/>
              </a:ext>
            </a:extLst>
          </p:cNvPr>
          <p:cNvSpPr>
            <a:spLocks noGrp="1"/>
          </p:cNvSpPr>
          <p:nvPr>
            <p:ph type="title" hasCustomPrompt="1"/>
          </p:nvPr>
        </p:nvSpPr>
        <p:spPr>
          <a:xfrm>
            <a:off x="495300" y="603910"/>
            <a:ext cx="3206354" cy="623248"/>
          </a:xfrm>
          <a:prstGeom prst="rect">
            <a:avLst/>
          </a:prstGeom>
        </p:spPr>
        <p:txBody>
          <a:bodyPr rtlCol="0"/>
          <a:lstStyle>
            <a:lvl1pPr>
              <a:defRPr sz="3600" b="1">
                <a:solidFill>
                  <a:schemeClr val="tx1"/>
                </a:solidFill>
              </a:defRPr>
            </a:lvl1pPr>
          </a:lstStyle>
          <a:p>
            <a:pPr rtl="0"/>
            <a:r>
              <a:rPr lang="fr-FR" noProof="0"/>
              <a:t>Cliquez pour modifier le masque</a:t>
            </a:r>
          </a:p>
        </p:txBody>
      </p:sp>
    </p:spTree>
    <p:extLst>
      <p:ext uri="{BB962C8B-B14F-4D97-AF65-F5344CB8AC3E}">
        <p14:creationId xmlns:p14="http://schemas.microsoft.com/office/powerpoint/2010/main" val="247818117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1pPr>
            <a:lvl2pPr lvl="1"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2pPr>
            <a:lvl3pPr lvl="2"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3pPr>
            <a:lvl4pPr lvl="3"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4pPr>
            <a:lvl5pPr lvl="4"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5pPr>
            <a:lvl6pPr lvl="5"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6pPr>
            <a:lvl7pPr lvl="6"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7pPr>
            <a:lvl8pPr lvl="7"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8pPr>
            <a:lvl9pPr lvl="8"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74" r:id="rId3"/>
    <p:sldLayoutId id="214748367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Espace réservé de la date 3">
            <a:extLst>
              <a:ext uri="{FF2B5EF4-FFF2-40B4-BE49-F238E27FC236}">
                <a16:creationId xmlns:a16="http://schemas.microsoft.com/office/drawing/2014/main" id="{A1AD702D-965C-40E9-8D23-D82E2CFA9E61}"/>
              </a:ext>
            </a:extLst>
          </p:cNvPr>
          <p:cNvSpPr txBox="1">
            <a:spLocks/>
          </p:cNvSpPr>
          <p:nvPr userDrawn="1"/>
        </p:nvSpPr>
        <p:spPr>
          <a:xfrm>
            <a:off x="495297" y="4784180"/>
            <a:ext cx="2057400" cy="273844"/>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0B79C5F-C59D-45DB-B34D-EB25A04E20A3}" type="datetime1">
              <a:rPr lang="fr-FR" sz="825" noProof="0" smtClean="0">
                <a:solidFill>
                  <a:schemeClr val="accent2"/>
                </a:solidFill>
              </a:rPr>
              <a:t>26/01/2023</a:t>
            </a:fld>
            <a:endParaRPr lang="fr-FR" sz="825" noProof="0">
              <a:solidFill>
                <a:schemeClr val="accent2"/>
              </a:solidFill>
            </a:endParaRPr>
          </a:p>
        </p:txBody>
      </p:sp>
      <p:sp>
        <p:nvSpPr>
          <p:cNvPr id="5" name="Espace réservé du pied de page 4">
            <a:extLst>
              <a:ext uri="{FF2B5EF4-FFF2-40B4-BE49-F238E27FC236}">
                <a16:creationId xmlns:a16="http://schemas.microsoft.com/office/drawing/2014/main" id="{793E0959-6855-4447-BAEC-D32B47712F07}"/>
              </a:ext>
            </a:extLst>
          </p:cNvPr>
          <p:cNvSpPr txBox="1">
            <a:spLocks/>
          </p:cNvSpPr>
          <p:nvPr userDrawn="1"/>
        </p:nvSpPr>
        <p:spPr>
          <a:xfrm>
            <a:off x="1084145" y="4784180"/>
            <a:ext cx="3086100" cy="273844"/>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fr-FR" sz="825" b="1" noProof="0">
                <a:solidFill>
                  <a:schemeClr val="accent2"/>
                </a:solidFill>
              </a:rPr>
              <a:t>Rapport annuel</a:t>
            </a:r>
          </a:p>
        </p:txBody>
      </p:sp>
      <p:sp>
        <p:nvSpPr>
          <p:cNvPr id="7" name="Espace réservé du numéro de diapositive 5">
            <a:extLst>
              <a:ext uri="{FF2B5EF4-FFF2-40B4-BE49-F238E27FC236}">
                <a16:creationId xmlns:a16="http://schemas.microsoft.com/office/drawing/2014/main" id="{13A05B6A-9124-4DBB-843A-84818A8F79FC}"/>
              </a:ext>
            </a:extLst>
          </p:cNvPr>
          <p:cNvSpPr txBox="1">
            <a:spLocks/>
          </p:cNvSpPr>
          <p:nvPr userDrawn="1"/>
        </p:nvSpPr>
        <p:spPr>
          <a:xfrm>
            <a:off x="6604004" y="4784180"/>
            <a:ext cx="2057400" cy="273844"/>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fld id="{2C18C1E5-FB55-42F5-BD6D-9CC153FCDBE6}" type="slidenum">
              <a:rPr lang="fr-FR" sz="825" noProof="0" smtClean="0">
                <a:solidFill>
                  <a:schemeClr val="accent4"/>
                </a:solidFill>
              </a:rPr>
              <a:pPr algn="r" rtl="0"/>
              <a:t>‹N°›</a:t>
            </a:fld>
            <a:endParaRPr lang="fr-FR" sz="825" noProof="0">
              <a:solidFill>
                <a:schemeClr val="accent4"/>
              </a:solidFill>
            </a:endParaRPr>
          </a:p>
        </p:txBody>
      </p:sp>
    </p:spTree>
    <p:extLst>
      <p:ext uri="{BB962C8B-B14F-4D97-AF65-F5344CB8AC3E}">
        <p14:creationId xmlns:p14="http://schemas.microsoft.com/office/powerpoint/2010/main" val="292182117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ftr="0" dt="0"/>
  <p:txStyles>
    <p:titleStyle>
      <a:lvl1pPr algn="l" defTabSz="685800" rtl="0" eaLnBrk="1" latinLnBrk="0" hangingPunct="1">
        <a:lnSpc>
          <a:spcPct val="90000"/>
        </a:lnSpc>
        <a:spcBef>
          <a:spcPct val="0"/>
        </a:spcBef>
        <a:buNone/>
        <a:defRPr sz="2400" kern="1200">
          <a:solidFill>
            <a:schemeClr val="tx1">
              <a:lumMod val="75000"/>
              <a:lumOff val="25000"/>
            </a:schemeClr>
          </a:solidFill>
          <a:latin typeface="+mj-lt"/>
          <a:ea typeface="+mj-ea"/>
          <a:cs typeface="+mj-cs"/>
        </a:defRPr>
      </a:lvl1pPr>
    </p:titleStyle>
    <p:bodyStyle>
      <a:lvl1pPr marL="200025" indent="-200025"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407194" indent="-207169"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607219" indent="-200025"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807244" indent="-200025"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4pPr>
      <a:lvl5pPr marL="1007269" indent="-200025"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hyperlink" Target="https://fr.wikipedia.org/wiki/NASA" TargetMode="External"/><Relationship Id="rId5" Type="http://schemas.openxmlformats.org/officeDocument/2006/relationships/hyperlink" Target="https://fr.wikipedia.org/wiki/PDP-10"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7" name="Hexagone 5">
            <a:extLst>
              <a:ext uri="{FF2B5EF4-FFF2-40B4-BE49-F238E27FC236}">
                <a16:creationId xmlns:a16="http://schemas.microsoft.com/office/drawing/2014/main" id="{2D3A9C64-BE02-BA50-D6C4-5AC323566E55}"/>
              </a:ext>
              <a:ext uri="{C183D7F6-B498-43B3-948B-1728B52AA6E4}">
                <adec:decorative xmlns:adec="http://schemas.microsoft.com/office/drawing/2017/decorative" val="1"/>
              </a:ext>
            </a:extLst>
          </p:cNvPr>
          <p:cNvSpPr/>
          <p:nvPr/>
        </p:nvSpPr>
        <p:spPr>
          <a:xfrm>
            <a:off x="1919167" y="507814"/>
            <a:ext cx="4583451" cy="3428754"/>
          </a:xfrm>
          <a:prstGeom prst="hexagon">
            <a:avLst/>
          </a:prstGeom>
          <a:solidFill>
            <a:schemeClr val="accent5">
              <a:alpha val="40000"/>
            </a:schemeClr>
          </a:solidFill>
          <a:ln w="603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ZoneTexte 6">
            <a:extLst>
              <a:ext uri="{FF2B5EF4-FFF2-40B4-BE49-F238E27FC236}">
                <a16:creationId xmlns:a16="http://schemas.microsoft.com/office/drawing/2014/main" id="{62D4A10B-7757-4348-A52F-71F413324A73}"/>
              </a:ext>
            </a:extLst>
          </p:cNvPr>
          <p:cNvSpPr txBox="1"/>
          <p:nvPr/>
        </p:nvSpPr>
        <p:spPr>
          <a:xfrm>
            <a:off x="2046859" y="1680635"/>
            <a:ext cx="3162010" cy="1200329"/>
          </a:xfrm>
          <a:prstGeom prst="rect">
            <a:avLst/>
          </a:prstGeom>
          <a:noFill/>
        </p:spPr>
        <p:txBody>
          <a:bodyPr wrap="square" rtlCol="0">
            <a:spAutoFit/>
          </a:bodyPr>
          <a:lstStyle/>
          <a:p>
            <a:pPr algn="ctr"/>
            <a:r>
              <a:rPr lang="fr-FR" sz="2400" b="1" dirty="0">
                <a:solidFill>
                  <a:srgbClr val="00B0F0"/>
                </a:solidFill>
                <a:latin typeface="Times New Roman" panose="02020603050405020304" pitchFamily="18" charset="0"/>
                <a:cs typeface="Times New Roman" panose="02020603050405020304" pitchFamily="18" charset="0"/>
              </a:rPr>
              <a:t>Cloud </a:t>
            </a:r>
            <a:r>
              <a:rPr lang="fr-FR" sz="2400" b="1" dirty="0" err="1">
                <a:solidFill>
                  <a:srgbClr val="00B0F0"/>
                </a:solidFill>
                <a:latin typeface="Times New Roman" panose="02020603050405020304" pitchFamily="18" charset="0"/>
                <a:cs typeface="Times New Roman" panose="02020603050405020304" pitchFamily="18" charset="0"/>
              </a:rPr>
              <a:t>computing</a:t>
            </a:r>
            <a:endParaRPr lang="fr-FR" sz="2400" b="1" dirty="0">
              <a:solidFill>
                <a:srgbClr val="00B0F0"/>
              </a:solidFill>
              <a:latin typeface="Times New Roman" panose="02020603050405020304" pitchFamily="18" charset="0"/>
              <a:cs typeface="Times New Roman" panose="02020603050405020304" pitchFamily="18" charset="0"/>
            </a:endParaRPr>
          </a:p>
          <a:p>
            <a:pPr algn="ctr"/>
            <a:r>
              <a:rPr lang="fr-FR" sz="2400" b="1" dirty="0" err="1">
                <a:solidFill>
                  <a:srgbClr val="00B0F0"/>
                </a:solidFill>
                <a:latin typeface="Times New Roman" panose="02020603050405020304" pitchFamily="18" charset="0"/>
                <a:cs typeface="Times New Roman" panose="02020603050405020304" pitchFamily="18" charset="0"/>
              </a:rPr>
              <a:t>History</a:t>
            </a:r>
            <a:r>
              <a:rPr lang="fr-FR" sz="2400" b="1" dirty="0">
                <a:solidFill>
                  <a:srgbClr val="00B0F0"/>
                </a:solidFill>
                <a:latin typeface="Times New Roman" panose="02020603050405020304" pitchFamily="18" charset="0"/>
                <a:cs typeface="Times New Roman" panose="02020603050405020304" pitchFamily="18" charset="0"/>
              </a:rPr>
              <a:t> and keys </a:t>
            </a:r>
            <a:r>
              <a:rPr lang="fr-FR" sz="2400" b="1" dirty="0" err="1">
                <a:solidFill>
                  <a:srgbClr val="00B0F0"/>
                </a:solidFill>
                <a:latin typeface="Times New Roman" panose="02020603050405020304" pitchFamily="18" charset="0"/>
                <a:cs typeface="Times New Roman" panose="02020603050405020304" pitchFamily="18" charset="0"/>
              </a:rPr>
              <a:t>element</a:t>
            </a:r>
            <a:r>
              <a:rPr lang="fr-FR" sz="2400" b="1" dirty="0">
                <a:solidFill>
                  <a:srgbClr val="00B0F0"/>
                </a:solidFill>
                <a:latin typeface="Times New Roman" panose="02020603050405020304" pitchFamily="18" charset="0"/>
                <a:cs typeface="Times New Roman" panose="02020603050405020304" pitchFamily="18" charset="0"/>
              </a:rPr>
              <a:t> </a:t>
            </a:r>
          </a:p>
        </p:txBody>
      </p:sp>
      <p:sp>
        <p:nvSpPr>
          <p:cNvPr id="8" name="ZoneTexte 7">
            <a:extLst>
              <a:ext uri="{FF2B5EF4-FFF2-40B4-BE49-F238E27FC236}">
                <a16:creationId xmlns:a16="http://schemas.microsoft.com/office/drawing/2014/main" id="{A14C2F26-2924-64CF-626E-507D87B18D9C}"/>
              </a:ext>
            </a:extLst>
          </p:cNvPr>
          <p:cNvSpPr txBox="1"/>
          <p:nvPr/>
        </p:nvSpPr>
        <p:spPr>
          <a:xfrm>
            <a:off x="41883" y="2189708"/>
            <a:ext cx="2833942" cy="1615827"/>
          </a:xfrm>
          <a:prstGeom prst="rect">
            <a:avLst/>
          </a:prstGeom>
          <a:noFill/>
        </p:spPr>
        <p:txBody>
          <a:bodyPr wrap="square" rtlCol="0">
            <a:spAutoFit/>
          </a:bodyPr>
          <a:lstStyle/>
          <a:p>
            <a:r>
              <a:rPr lang="fr-FR" sz="1100" b="1" dirty="0">
                <a:solidFill>
                  <a:srgbClr val="0070C0"/>
                </a:solidFill>
                <a:latin typeface="Times New Roman" panose="02020603050405020304" pitchFamily="18" charset="0"/>
                <a:cs typeface="Times New Roman" panose="02020603050405020304" pitchFamily="18" charset="0"/>
              </a:rPr>
              <a:t>Présenté par : </a:t>
            </a:r>
          </a:p>
          <a:p>
            <a:endParaRPr lang="fr-FR" sz="1100"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sz="1100" b="1" dirty="0">
                <a:solidFill>
                  <a:schemeClr val="accent2">
                    <a:lumMod val="95000"/>
                    <a:lumOff val="5000"/>
                  </a:schemeClr>
                </a:solidFill>
                <a:latin typeface="Times New Roman" panose="02020603050405020304" pitchFamily="18" charset="0"/>
                <a:cs typeface="Times New Roman" panose="02020603050405020304" pitchFamily="18" charset="0"/>
              </a:rPr>
              <a:t>SOULEYE DIOUF </a:t>
            </a:r>
          </a:p>
          <a:p>
            <a:endParaRPr lang="fr-FR" sz="1100"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sz="1100" b="1" dirty="0">
                <a:solidFill>
                  <a:schemeClr val="accent2">
                    <a:lumMod val="95000"/>
                    <a:lumOff val="5000"/>
                  </a:schemeClr>
                </a:solidFill>
                <a:latin typeface="Times New Roman" panose="02020603050405020304" pitchFamily="18" charset="0"/>
                <a:cs typeface="Times New Roman" panose="02020603050405020304" pitchFamily="18" charset="0"/>
              </a:rPr>
              <a:t>MAME MOR DIOUM </a:t>
            </a:r>
          </a:p>
          <a:p>
            <a:endParaRPr lang="fr-FR" sz="1100"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sz="1100" b="1" dirty="0">
                <a:solidFill>
                  <a:schemeClr val="accent2">
                    <a:lumMod val="95000"/>
                    <a:lumOff val="5000"/>
                  </a:schemeClr>
                </a:solidFill>
                <a:latin typeface="Times New Roman" panose="02020603050405020304" pitchFamily="18" charset="0"/>
                <a:cs typeface="Times New Roman" panose="02020603050405020304" pitchFamily="18" charset="0"/>
              </a:rPr>
              <a:t>JEAN MOYENGA</a:t>
            </a:r>
          </a:p>
          <a:p>
            <a:endParaRPr lang="fr-FR" sz="1100"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sz="1100" b="1" dirty="0">
                <a:solidFill>
                  <a:schemeClr val="accent2">
                    <a:lumMod val="95000"/>
                    <a:lumOff val="5000"/>
                  </a:schemeClr>
                </a:solidFill>
                <a:latin typeface="Times New Roman" panose="02020603050405020304" pitchFamily="18" charset="0"/>
                <a:cs typeface="Times New Roman" panose="02020603050405020304" pitchFamily="18" charset="0"/>
              </a:rPr>
              <a:t>JULIEN PARFAIT BIDIAS  </a:t>
            </a:r>
          </a:p>
        </p:txBody>
      </p:sp>
      <p:sp>
        <p:nvSpPr>
          <p:cNvPr id="9" name="ZoneTexte 8">
            <a:extLst>
              <a:ext uri="{FF2B5EF4-FFF2-40B4-BE49-F238E27FC236}">
                <a16:creationId xmlns:a16="http://schemas.microsoft.com/office/drawing/2014/main" id="{B2C91A19-37CE-8B10-390F-661528753F98}"/>
              </a:ext>
            </a:extLst>
          </p:cNvPr>
          <p:cNvSpPr txBox="1"/>
          <p:nvPr/>
        </p:nvSpPr>
        <p:spPr>
          <a:xfrm>
            <a:off x="6820950" y="2129262"/>
            <a:ext cx="2833942" cy="1169551"/>
          </a:xfrm>
          <a:prstGeom prst="rect">
            <a:avLst/>
          </a:prstGeom>
          <a:noFill/>
        </p:spPr>
        <p:txBody>
          <a:bodyPr wrap="square" rtlCol="0">
            <a:spAutoFit/>
          </a:bodyPr>
          <a:lstStyle/>
          <a:p>
            <a:r>
              <a:rPr lang="fr-FR" b="1" dirty="0">
                <a:solidFill>
                  <a:srgbClr val="0070C0"/>
                </a:solidFill>
                <a:latin typeface="Times New Roman" panose="02020603050405020304" pitchFamily="18" charset="0"/>
                <a:cs typeface="Times New Roman" panose="02020603050405020304" pitchFamily="18" charset="0"/>
              </a:rPr>
              <a:t>Sous la supervision de : </a:t>
            </a:r>
          </a:p>
          <a:p>
            <a:endParaRPr lang="fr-FR"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b="1" dirty="0">
                <a:solidFill>
                  <a:schemeClr val="accent2">
                    <a:lumMod val="95000"/>
                    <a:lumOff val="5000"/>
                  </a:schemeClr>
                </a:solidFill>
                <a:latin typeface="Times New Roman" panose="02020603050405020304" pitchFamily="18" charset="0"/>
                <a:cs typeface="Times New Roman" panose="02020603050405020304" pitchFamily="18" charset="0"/>
              </a:rPr>
              <a:t>MOUSLY DIAW</a:t>
            </a:r>
          </a:p>
          <a:p>
            <a:endParaRPr lang="fr-FR" b="1" dirty="0">
              <a:solidFill>
                <a:schemeClr val="accent2">
                  <a:lumMod val="95000"/>
                  <a:lumOff val="5000"/>
                </a:schemeClr>
              </a:solidFill>
              <a:latin typeface="Times New Roman" panose="02020603050405020304" pitchFamily="18" charset="0"/>
              <a:cs typeface="Times New Roman" panose="02020603050405020304" pitchFamily="18" charset="0"/>
            </a:endParaRPr>
          </a:p>
          <a:p>
            <a:r>
              <a:rPr lang="fr-FR" b="1" i="1" dirty="0">
                <a:solidFill>
                  <a:schemeClr val="accent2">
                    <a:lumMod val="95000"/>
                    <a:lumOff val="5000"/>
                  </a:schemeClr>
                </a:solidFill>
                <a:latin typeface="Times New Roman" panose="02020603050405020304" pitchFamily="18" charset="0"/>
                <a:cs typeface="Times New Roman" panose="02020603050405020304" pitchFamily="18" charset="0"/>
              </a:rPr>
              <a:t>Data scientist</a:t>
            </a:r>
          </a:p>
        </p:txBody>
      </p:sp>
      <p:sp>
        <p:nvSpPr>
          <p:cNvPr id="2" name="Triangle rectangle 1">
            <a:extLst>
              <a:ext uri="{FF2B5EF4-FFF2-40B4-BE49-F238E27FC236}">
                <a16:creationId xmlns:a16="http://schemas.microsoft.com/office/drawing/2014/main" id="{C5334B60-8AAA-2639-5E75-945B509F6CCD}"/>
              </a:ext>
            </a:extLst>
          </p:cNvPr>
          <p:cNvSpPr/>
          <p:nvPr/>
        </p:nvSpPr>
        <p:spPr>
          <a:xfrm rot="5400000">
            <a:off x="101214" y="-101211"/>
            <a:ext cx="1256427" cy="1458852"/>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rectangle 3">
            <a:extLst>
              <a:ext uri="{FF2B5EF4-FFF2-40B4-BE49-F238E27FC236}">
                <a16:creationId xmlns:a16="http://schemas.microsoft.com/office/drawing/2014/main" id="{896F8034-900C-40E2-3E51-631AF7374510}"/>
              </a:ext>
            </a:extLst>
          </p:cNvPr>
          <p:cNvSpPr/>
          <p:nvPr/>
        </p:nvSpPr>
        <p:spPr>
          <a:xfrm rot="10800000">
            <a:off x="7887573" y="0"/>
            <a:ext cx="1256427" cy="1458852"/>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E5C52844-2387-F456-F695-3ACE3D8587F2}"/>
              </a:ext>
            </a:extLst>
          </p:cNvPr>
          <p:cNvSpPr/>
          <p:nvPr/>
        </p:nvSpPr>
        <p:spPr>
          <a:xfrm>
            <a:off x="0" y="4491519"/>
            <a:ext cx="9144000" cy="6519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54716B38-ECCA-6C36-14C3-88024B139F38}"/>
              </a:ext>
            </a:extLst>
          </p:cNvPr>
          <p:cNvPicPr>
            <a:picLocks noChangeAspect="1"/>
          </p:cNvPicPr>
          <p:nvPr/>
        </p:nvPicPr>
        <p:blipFill>
          <a:blip r:embed="rId2"/>
          <a:stretch>
            <a:fillRect/>
          </a:stretch>
        </p:blipFill>
        <p:spPr>
          <a:xfrm>
            <a:off x="935343" y="554952"/>
            <a:ext cx="816661" cy="671072"/>
          </a:xfrm>
          <a:prstGeom prst="rect">
            <a:avLst/>
          </a:prstGeom>
        </p:spPr>
      </p:pic>
      <p:pic>
        <p:nvPicPr>
          <p:cNvPr id="14" name="Image 13">
            <a:extLst>
              <a:ext uri="{FF2B5EF4-FFF2-40B4-BE49-F238E27FC236}">
                <a16:creationId xmlns:a16="http://schemas.microsoft.com/office/drawing/2014/main" id="{3056013D-C808-50A6-47D1-9C48FA17D57A}"/>
              </a:ext>
            </a:extLst>
          </p:cNvPr>
          <p:cNvPicPr>
            <a:picLocks noChangeAspect="1"/>
          </p:cNvPicPr>
          <p:nvPr/>
        </p:nvPicPr>
        <p:blipFill>
          <a:blip r:embed="rId3"/>
          <a:stretch>
            <a:fillRect/>
          </a:stretch>
        </p:blipFill>
        <p:spPr>
          <a:xfrm>
            <a:off x="6915149" y="554952"/>
            <a:ext cx="972423" cy="721777"/>
          </a:xfrm>
          <a:prstGeom prst="rect">
            <a:avLst/>
          </a:prstGeom>
        </p:spPr>
      </p:pic>
      <p:sp>
        <p:nvSpPr>
          <p:cNvPr id="18" name="ZoneTexte 17">
            <a:extLst>
              <a:ext uri="{FF2B5EF4-FFF2-40B4-BE49-F238E27FC236}">
                <a16:creationId xmlns:a16="http://schemas.microsoft.com/office/drawing/2014/main" id="{D9F7765E-B35F-E140-3557-4FA83B74CAF1}"/>
              </a:ext>
            </a:extLst>
          </p:cNvPr>
          <p:cNvSpPr txBox="1"/>
          <p:nvPr/>
        </p:nvSpPr>
        <p:spPr>
          <a:xfrm>
            <a:off x="2559901" y="1063617"/>
            <a:ext cx="2135926" cy="523220"/>
          </a:xfrm>
          <a:prstGeom prst="rect">
            <a:avLst/>
          </a:prstGeom>
          <a:noFill/>
        </p:spPr>
        <p:txBody>
          <a:bodyPr wrap="square" rtlCol="0">
            <a:spAutoFit/>
          </a:bodyPr>
          <a:lstStyle/>
          <a:p>
            <a:r>
              <a:rPr lang="fr-FR" b="1" dirty="0">
                <a:solidFill>
                  <a:srgbClr val="DC38D8"/>
                </a:solidFill>
              </a:rPr>
              <a:t>Big data &amp; cloud </a:t>
            </a:r>
            <a:r>
              <a:rPr lang="fr-FR" b="1" dirty="0" err="1">
                <a:solidFill>
                  <a:srgbClr val="DC38D8"/>
                </a:solidFill>
              </a:rPr>
              <a:t>computing</a:t>
            </a:r>
            <a:endParaRPr lang="fr-FR" b="1" dirty="0">
              <a:solidFill>
                <a:srgbClr val="DC38D8"/>
              </a:solidFill>
            </a:endParaRPr>
          </a:p>
        </p:txBody>
      </p:sp>
      <p:sp>
        <p:nvSpPr>
          <p:cNvPr id="19" name="Hexagone 20">
            <a:extLst>
              <a:ext uri="{FF2B5EF4-FFF2-40B4-BE49-F238E27FC236}">
                <a16:creationId xmlns:a16="http://schemas.microsoft.com/office/drawing/2014/main" id="{9E511F0E-7BBB-B3FC-B7C5-1C99741E1232}"/>
              </a:ext>
              <a:ext uri="{C183D7F6-B498-43B3-948B-1728B52AA6E4}">
                <adec:decorative xmlns:adec="http://schemas.microsoft.com/office/drawing/2017/decorative" val="1"/>
              </a:ext>
            </a:extLst>
          </p:cNvPr>
          <p:cNvSpPr/>
          <p:nvPr/>
        </p:nvSpPr>
        <p:spPr>
          <a:xfrm>
            <a:off x="6049455" y="3513178"/>
            <a:ext cx="433034" cy="338599"/>
          </a:xfrm>
          <a:prstGeom prst="hexagon">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 name="Hexagone 15">
            <a:extLst>
              <a:ext uri="{FF2B5EF4-FFF2-40B4-BE49-F238E27FC236}">
                <a16:creationId xmlns:a16="http://schemas.microsoft.com/office/drawing/2014/main" id="{1AD7E1BD-79B4-2893-69D8-CDDFF0522304}"/>
              </a:ext>
              <a:ext uri="{C183D7F6-B498-43B3-948B-1728B52AA6E4}">
                <adec:decorative xmlns:adec="http://schemas.microsoft.com/office/drawing/2017/decorative" val="1"/>
              </a:ext>
            </a:extLst>
          </p:cNvPr>
          <p:cNvSpPr/>
          <p:nvPr/>
        </p:nvSpPr>
        <p:spPr>
          <a:xfrm>
            <a:off x="1651000" y="1614159"/>
            <a:ext cx="343751" cy="344628"/>
          </a:xfrm>
          <a:prstGeom prst="hexagon">
            <a:avLst/>
          </a:prstGeom>
          <a:solidFill>
            <a:srgbClr val="DC38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DC38D8"/>
              </a:solidFill>
              <a:effectLst/>
              <a:uLnTx/>
              <a:uFillTx/>
              <a:latin typeface="Calibri Light"/>
              <a:ea typeface="+mn-ea"/>
              <a:cs typeface="+mn-cs"/>
            </a:endParaRPr>
          </a:p>
        </p:txBody>
      </p:sp>
      <p:sp>
        <p:nvSpPr>
          <p:cNvPr id="21" name="Hexagone 17">
            <a:extLst>
              <a:ext uri="{FF2B5EF4-FFF2-40B4-BE49-F238E27FC236}">
                <a16:creationId xmlns:a16="http://schemas.microsoft.com/office/drawing/2014/main" id="{61A6E780-9126-E838-7933-427E5B606F1C}"/>
              </a:ext>
              <a:ext uri="{C183D7F6-B498-43B3-948B-1728B52AA6E4}">
                <adec:decorative xmlns:adec="http://schemas.microsoft.com/office/drawing/2017/decorative" val="1"/>
              </a:ext>
            </a:extLst>
          </p:cNvPr>
          <p:cNvSpPr/>
          <p:nvPr/>
        </p:nvSpPr>
        <p:spPr>
          <a:xfrm>
            <a:off x="6089715" y="917830"/>
            <a:ext cx="392774" cy="338599"/>
          </a:xfrm>
          <a:prstGeom prst="hexagon">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 name="Hexagone 21">
            <a:extLst>
              <a:ext uri="{FF2B5EF4-FFF2-40B4-BE49-F238E27FC236}">
                <a16:creationId xmlns:a16="http://schemas.microsoft.com/office/drawing/2014/main" id="{2C278C7C-3CF9-4FE5-AD96-710FB1838FC6}"/>
              </a:ext>
              <a:ext uri="{C183D7F6-B498-43B3-948B-1728B52AA6E4}">
                <adec:decorative xmlns:adec="http://schemas.microsoft.com/office/drawing/2017/decorative" val="1"/>
              </a:ext>
            </a:extLst>
          </p:cNvPr>
          <p:cNvSpPr/>
          <p:nvPr/>
        </p:nvSpPr>
        <p:spPr>
          <a:xfrm>
            <a:off x="2252543" y="3428528"/>
            <a:ext cx="196388" cy="169300"/>
          </a:xfrm>
          <a:prstGeom prst="hexagon">
            <a:avLst/>
          </a:prstGeom>
          <a:solidFill>
            <a:srgbClr val="FA6F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24" name="Image 23">
            <a:extLst>
              <a:ext uri="{FF2B5EF4-FFF2-40B4-BE49-F238E27FC236}">
                <a16:creationId xmlns:a16="http://schemas.microsoft.com/office/drawing/2014/main" id="{F35C0700-CE6B-765D-0BD7-FF32106D7720}"/>
              </a:ext>
            </a:extLst>
          </p:cNvPr>
          <p:cNvPicPr>
            <a:picLocks noChangeAspect="1"/>
          </p:cNvPicPr>
          <p:nvPr/>
        </p:nvPicPr>
        <p:blipFill>
          <a:blip r:embed="rId4"/>
          <a:stretch>
            <a:fillRect/>
          </a:stretch>
        </p:blipFill>
        <p:spPr>
          <a:xfrm>
            <a:off x="8032749" y="4573701"/>
            <a:ext cx="679451" cy="569799"/>
          </a:xfrm>
          <a:prstGeom prst="rect">
            <a:avLst/>
          </a:prstGeom>
        </p:spPr>
      </p:pic>
      <p:sp>
        <p:nvSpPr>
          <p:cNvPr id="27" name="ZoneTexte 26">
            <a:extLst>
              <a:ext uri="{FF2B5EF4-FFF2-40B4-BE49-F238E27FC236}">
                <a16:creationId xmlns:a16="http://schemas.microsoft.com/office/drawing/2014/main" id="{CA0D7628-AEA9-BA6C-C539-0BD4344F6498}"/>
              </a:ext>
            </a:extLst>
          </p:cNvPr>
          <p:cNvSpPr txBox="1"/>
          <p:nvPr/>
        </p:nvSpPr>
        <p:spPr>
          <a:xfrm>
            <a:off x="4387598" y="3528588"/>
            <a:ext cx="1547524" cy="307777"/>
          </a:xfrm>
          <a:prstGeom prst="rect">
            <a:avLst/>
          </a:prstGeom>
          <a:noFill/>
        </p:spPr>
        <p:txBody>
          <a:bodyPr wrap="square" rtlCol="0">
            <a:spAutoFit/>
          </a:bodyPr>
          <a:lstStyle/>
          <a:p>
            <a:r>
              <a:rPr lang="fr-FR" b="1" dirty="0">
                <a:solidFill>
                  <a:srgbClr val="DC38D8"/>
                </a:solidFill>
              </a:rPr>
              <a:t>Janvier 2023</a:t>
            </a:r>
          </a:p>
        </p:txBody>
      </p:sp>
      <p:pic>
        <p:nvPicPr>
          <p:cNvPr id="28" name="Image 27">
            <a:extLst>
              <a:ext uri="{FF2B5EF4-FFF2-40B4-BE49-F238E27FC236}">
                <a16:creationId xmlns:a16="http://schemas.microsoft.com/office/drawing/2014/main" id="{37CF9C6F-F13F-59D4-4A6D-A8FAC851AFD1}"/>
              </a:ext>
            </a:extLst>
          </p:cNvPr>
          <p:cNvPicPr>
            <a:picLocks noChangeAspect="1"/>
          </p:cNvPicPr>
          <p:nvPr/>
        </p:nvPicPr>
        <p:blipFill>
          <a:blip r:embed="rId5"/>
          <a:stretch>
            <a:fillRect/>
          </a:stretch>
        </p:blipFill>
        <p:spPr>
          <a:xfrm>
            <a:off x="326941" y="4554528"/>
            <a:ext cx="597351" cy="525961"/>
          </a:xfrm>
          <a:prstGeom prst="rect">
            <a:avLst/>
          </a:prstGeom>
        </p:spPr>
      </p:pic>
      <p:pic>
        <p:nvPicPr>
          <p:cNvPr id="30" name="Image 29">
            <a:extLst>
              <a:ext uri="{FF2B5EF4-FFF2-40B4-BE49-F238E27FC236}">
                <a16:creationId xmlns:a16="http://schemas.microsoft.com/office/drawing/2014/main" id="{8287A8BF-EABC-6766-840E-909E062092DB}"/>
              </a:ext>
            </a:extLst>
          </p:cNvPr>
          <p:cNvPicPr>
            <a:picLocks noChangeAspect="1"/>
          </p:cNvPicPr>
          <p:nvPr/>
        </p:nvPicPr>
        <p:blipFill>
          <a:blip r:embed="rId6"/>
          <a:stretch>
            <a:fillRect/>
          </a:stretch>
        </p:blipFill>
        <p:spPr>
          <a:xfrm>
            <a:off x="2804266" y="3268731"/>
            <a:ext cx="758084" cy="583117"/>
          </a:xfrm>
          <a:prstGeom prst="rect">
            <a:avLst/>
          </a:prstGeom>
        </p:spPr>
      </p:pic>
    </p:spTree>
    <p:extLst>
      <p:ext uri="{BB962C8B-B14F-4D97-AF65-F5344CB8AC3E}">
        <p14:creationId xmlns:p14="http://schemas.microsoft.com/office/powerpoint/2010/main" val="1549335708"/>
      </p:ext>
    </p:extLst>
  </p:cSld>
  <p:clrMapOvr>
    <a:masterClrMapping/>
  </p:clrMapOvr>
  <mc:AlternateContent xmlns:mc="http://schemas.openxmlformats.org/markup-compatibility/2006" xmlns:p14="http://schemas.microsoft.com/office/powerpoint/2010/main">
    <mc:Choice Requires="p14">
      <p:transition spd="slow" p14:dur="2000" advTm="14563"/>
    </mc:Choice>
    <mc:Fallback xmlns="">
      <p:transition spd="slow" advTm="145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4"/>
            <a:ext cx="5553937" cy="547088"/>
          </a:xfrm>
          <a:prstGeom prst="rect">
            <a:avLst/>
          </a:prstGeom>
        </p:spPr>
      </p:pic>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Rectangle 1">
            <a:extLst>
              <a:ext uri="{FF2B5EF4-FFF2-40B4-BE49-F238E27FC236}">
                <a16:creationId xmlns:a16="http://schemas.microsoft.com/office/drawing/2014/main" id="{457D9655-CE65-E9CC-6E3C-210EA71DCCBC}"/>
              </a:ext>
            </a:extLst>
          </p:cNvPr>
          <p:cNvSpPr/>
          <p:nvPr/>
        </p:nvSpPr>
        <p:spPr>
          <a:xfrm>
            <a:off x="292037" y="970733"/>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avec coins arrondis en diagonale 2">
            <a:extLst>
              <a:ext uri="{FF2B5EF4-FFF2-40B4-BE49-F238E27FC236}">
                <a16:creationId xmlns:a16="http://schemas.microsoft.com/office/drawing/2014/main" id="{03DECC29-234D-9AB9-8874-369AD7A6A80A}"/>
              </a:ext>
            </a:extLst>
          </p:cNvPr>
          <p:cNvSpPr/>
          <p:nvPr/>
        </p:nvSpPr>
        <p:spPr>
          <a:xfrm>
            <a:off x="-43576" y="1492421"/>
            <a:ext cx="4161302" cy="3304354"/>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6519950-A094-81BD-A8A9-9E1AEE54B321}"/>
              </a:ext>
            </a:extLst>
          </p:cNvPr>
          <p:cNvSpPr txBox="1"/>
          <p:nvPr/>
        </p:nvSpPr>
        <p:spPr>
          <a:xfrm>
            <a:off x="160543" y="1608118"/>
            <a:ext cx="4174131" cy="3724096"/>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Amazon a créé Amazon Web services (AWS), qui fournit un système avancé de cloud services, du stockage au calcul. </a:t>
            </a:r>
          </a:p>
          <a:p>
            <a:pPr algn="ctr"/>
            <a:r>
              <a:rPr lang="fr-FR" sz="2400" b="1" dirty="0">
                <a:solidFill>
                  <a:srgbClr val="DC38D8"/>
                </a:solidFill>
                <a:latin typeface="Calibri" panose="020F0502020204030204" pitchFamily="34" charset="0"/>
                <a:ea typeface="Calibri" panose="020F0502020204030204" pitchFamily="34" charset="0"/>
                <a:cs typeface="Times New Roman" panose="02020603050405020304" pitchFamily="18" charset="0"/>
              </a:rPr>
              <a:t>Ensuite</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Amazon a introduit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Elastic</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Compute</a:t>
            </a:r>
            <a:r>
              <a:rPr lang="fr-FR" sz="1800" dirty="0">
                <a:effectLst/>
                <a:latin typeface="Calibri" panose="020F0502020204030204" pitchFamily="34" charset="0"/>
                <a:ea typeface="Calibri" panose="020F0502020204030204" pitchFamily="34" charset="0"/>
                <a:cs typeface="Times New Roman" panose="02020603050405020304" pitchFamily="18" charset="0"/>
              </a:rPr>
              <a:t> Cloud (EC2) en tant que service web commercial pour permettre aux petites entreprises de louer des ordinateurs sur lesquels elles pouvaient exécuter leurs propres applications informatiques.  </a:t>
            </a:r>
          </a:p>
          <a:p>
            <a:endParaRPr lang="fr-FR" sz="1800" dirty="0"/>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6" name="ZoneTexte 5">
            <a:extLst>
              <a:ext uri="{FF2B5EF4-FFF2-40B4-BE49-F238E27FC236}">
                <a16:creationId xmlns:a16="http://schemas.microsoft.com/office/drawing/2014/main" id="{58102883-7807-E6C9-343C-1361D2A45CC3}"/>
              </a:ext>
            </a:extLst>
          </p:cNvPr>
          <p:cNvSpPr txBox="1"/>
          <p:nvPr/>
        </p:nvSpPr>
        <p:spPr>
          <a:xfrm>
            <a:off x="487479" y="994711"/>
            <a:ext cx="1368110" cy="523220"/>
          </a:xfrm>
          <a:prstGeom prst="rect">
            <a:avLst/>
          </a:prstGeom>
          <a:noFill/>
        </p:spPr>
        <p:txBody>
          <a:bodyPr wrap="square" rtlCol="0">
            <a:spAutoFit/>
          </a:bodyPr>
          <a:lstStyle/>
          <a:p>
            <a:r>
              <a:rPr lang="fr-FR" sz="2800" b="1" dirty="0">
                <a:solidFill>
                  <a:schemeClr val="tx1"/>
                </a:solidFill>
              </a:rPr>
              <a:t>2006</a:t>
            </a:r>
          </a:p>
        </p:txBody>
      </p:sp>
      <p:pic>
        <p:nvPicPr>
          <p:cNvPr id="10" name="Image 9">
            <a:extLst>
              <a:ext uri="{FF2B5EF4-FFF2-40B4-BE49-F238E27FC236}">
                <a16:creationId xmlns:a16="http://schemas.microsoft.com/office/drawing/2014/main" id="{3A52B45E-D013-2036-6342-131223335B1F}"/>
              </a:ext>
            </a:extLst>
          </p:cNvPr>
          <p:cNvPicPr>
            <a:picLocks noChangeAspect="1"/>
          </p:cNvPicPr>
          <p:nvPr/>
        </p:nvPicPr>
        <p:blipFill>
          <a:blip r:embed="rId3"/>
          <a:stretch>
            <a:fillRect/>
          </a:stretch>
        </p:blipFill>
        <p:spPr>
          <a:xfrm>
            <a:off x="2037075" y="835787"/>
            <a:ext cx="1612416" cy="682144"/>
          </a:xfrm>
          <a:prstGeom prst="rect">
            <a:avLst/>
          </a:prstGeom>
        </p:spPr>
      </p:pic>
      <p:pic>
        <p:nvPicPr>
          <p:cNvPr id="12" name="Image 11">
            <a:extLst>
              <a:ext uri="{FF2B5EF4-FFF2-40B4-BE49-F238E27FC236}">
                <a16:creationId xmlns:a16="http://schemas.microsoft.com/office/drawing/2014/main" id="{BE06A95E-7947-B232-9593-334EB85BE226}"/>
              </a:ext>
            </a:extLst>
          </p:cNvPr>
          <p:cNvPicPr>
            <a:picLocks noChangeAspect="1"/>
          </p:cNvPicPr>
          <p:nvPr/>
        </p:nvPicPr>
        <p:blipFill>
          <a:blip r:embed="rId4"/>
          <a:stretch>
            <a:fillRect/>
          </a:stretch>
        </p:blipFill>
        <p:spPr>
          <a:xfrm>
            <a:off x="4206672" y="1586324"/>
            <a:ext cx="4843095" cy="2600195"/>
          </a:xfrm>
          <a:prstGeom prst="rect">
            <a:avLst/>
          </a:prstGeom>
        </p:spPr>
      </p:pic>
    </p:spTree>
    <p:extLst>
      <p:ext uri="{BB962C8B-B14F-4D97-AF65-F5344CB8AC3E}">
        <p14:creationId xmlns:p14="http://schemas.microsoft.com/office/powerpoint/2010/main" val="395836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107BDC74-AA84-CC2A-ED4F-9C59FDE3FE2B}"/>
              </a:ext>
            </a:extLst>
          </p:cNvPr>
          <p:cNvPicPr>
            <a:picLocks noChangeAspect="1"/>
          </p:cNvPicPr>
          <p:nvPr/>
        </p:nvPicPr>
        <p:blipFill>
          <a:blip r:embed="rId2"/>
          <a:stretch>
            <a:fillRect/>
          </a:stretch>
        </p:blipFill>
        <p:spPr>
          <a:xfrm>
            <a:off x="4689936" y="1139306"/>
            <a:ext cx="1674966" cy="866575"/>
          </a:xfrm>
          <a:prstGeom prst="rect">
            <a:avLst/>
          </a:prstGeom>
        </p:spPr>
      </p:pic>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3"/>
          <a:stretch>
            <a:fillRect/>
          </a:stretch>
        </p:blipFill>
        <p:spPr>
          <a:xfrm>
            <a:off x="1606567" y="409893"/>
            <a:ext cx="5553937" cy="749873"/>
          </a:xfrm>
          <a:prstGeom prst="rect">
            <a:avLst/>
          </a:prstGeom>
        </p:spPr>
      </p:pic>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Rectangle 1">
            <a:extLst>
              <a:ext uri="{FF2B5EF4-FFF2-40B4-BE49-F238E27FC236}">
                <a16:creationId xmlns:a16="http://schemas.microsoft.com/office/drawing/2014/main" id="{22A746AE-D9A9-3D15-7AA4-A97C189712BD}"/>
              </a:ext>
            </a:extLst>
          </p:cNvPr>
          <p:cNvSpPr/>
          <p:nvPr/>
        </p:nvSpPr>
        <p:spPr>
          <a:xfrm>
            <a:off x="2826962" y="1318487"/>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avec coins arrondis en diagonale 2">
            <a:extLst>
              <a:ext uri="{FF2B5EF4-FFF2-40B4-BE49-F238E27FC236}">
                <a16:creationId xmlns:a16="http://schemas.microsoft.com/office/drawing/2014/main" id="{EAB3A24B-883E-76BC-D99D-36ECA0292962}"/>
              </a:ext>
            </a:extLst>
          </p:cNvPr>
          <p:cNvSpPr/>
          <p:nvPr/>
        </p:nvSpPr>
        <p:spPr>
          <a:xfrm>
            <a:off x="1092394" y="2005881"/>
            <a:ext cx="5716744" cy="2477954"/>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F0F10C8-3F30-0EDD-EB98-5B16C0AA07DF}"/>
              </a:ext>
            </a:extLst>
          </p:cNvPr>
          <p:cNvSpPr txBox="1"/>
          <p:nvPr/>
        </p:nvSpPr>
        <p:spPr>
          <a:xfrm>
            <a:off x="1392540" y="2656050"/>
            <a:ext cx="5116452" cy="1415772"/>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Google et Microsoft sont entrés sur le terrain. Le Google App Engine a apporté des services de calcul et de stockage à faible coût, et Microsoft a fait de même avec Windows Azure.</a:t>
            </a:r>
          </a:p>
          <a:p>
            <a:endParaRPr lang="fr-FR" dirty="0"/>
          </a:p>
        </p:txBody>
      </p:sp>
      <p:sp>
        <p:nvSpPr>
          <p:cNvPr id="6" name="ZoneTexte 5">
            <a:extLst>
              <a:ext uri="{FF2B5EF4-FFF2-40B4-BE49-F238E27FC236}">
                <a16:creationId xmlns:a16="http://schemas.microsoft.com/office/drawing/2014/main" id="{0F4ED53F-5B9D-6B00-63E1-CAF366BBD7B5}"/>
              </a:ext>
            </a:extLst>
          </p:cNvPr>
          <p:cNvSpPr txBox="1"/>
          <p:nvPr/>
        </p:nvSpPr>
        <p:spPr>
          <a:xfrm>
            <a:off x="3088718" y="1305351"/>
            <a:ext cx="1389050" cy="523220"/>
          </a:xfrm>
          <a:prstGeom prst="rect">
            <a:avLst/>
          </a:prstGeom>
          <a:noFill/>
        </p:spPr>
        <p:txBody>
          <a:bodyPr wrap="square" rtlCol="0">
            <a:spAutoFit/>
          </a:bodyPr>
          <a:lstStyle/>
          <a:p>
            <a:r>
              <a:rPr lang="fr-FR" sz="2800" b="1" dirty="0">
                <a:solidFill>
                  <a:schemeClr val="tx1"/>
                </a:solidFill>
              </a:rPr>
              <a:t>2009</a:t>
            </a:r>
          </a:p>
        </p:txBody>
      </p:sp>
      <p:pic>
        <p:nvPicPr>
          <p:cNvPr id="11" name="Image 10">
            <a:extLst>
              <a:ext uri="{FF2B5EF4-FFF2-40B4-BE49-F238E27FC236}">
                <a16:creationId xmlns:a16="http://schemas.microsoft.com/office/drawing/2014/main" id="{2E0B85C3-2AE7-362A-85F8-57D6DDD8A6C3}"/>
              </a:ext>
            </a:extLst>
          </p:cNvPr>
          <p:cNvPicPr>
            <a:picLocks noChangeAspect="1"/>
          </p:cNvPicPr>
          <p:nvPr/>
        </p:nvPicPr>
        <p:blipFill>
          <a:blip r:embed="rId4"/>
          <a:stretch>
            <a:fillRect/>
          </a:stretch>
        </p:blipFill>
        <p:spPr>
          <a:xfrm>
            <a:off x="1236795" y="1049275"/>
            <a:ext cx="1590167" cy="1060111"/>
          </a:xfrm>
          <a:prstGeom prst="rect">
            <a:avLst/>
          </a:prstGeom>
        </p:spPr>
      </p:pic>
    </p:spTree>
    <p:extLst>
      <p:ext uri="{BB962C8B-B14F-4D97-AF65-F5344CB8AC3E}">
        <p14:creationId xmlns:p14="http://schemas.microsoft.com/office/powerpoint/2010/main" val="1549432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Rectangle 1">
            <a:extLst>
              <a:ext uri="{FF2B5EF4-FFF2-40B4-BE49-F238E27FC236}">
                <a16:creationId xmlns:a16="http://schemas.microsoft.com/office/drawing/2014/main" id="{EBA183EF-A01E-1722-3FC5-C864B07C2F3E}"/>
              </a:ext>
            </a:extLst>
          </p:cNvPr>
          <p:cNvSpPr/>
          <p:nvPr/>
        </p:nvSpPr>
        <p:spPr>
          <a:xfrm>
            <a:off x="691034" y="1347600"/>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avec coins arrondis en diagonale 2">
            <a:extLst>
              <a:ext uri="{FF2B5EF4-FFF2-40B4-BE49-F238E27FC236}">
                <a16:creationId xmlns:a16="http://schemas.microsoft.com/office/drawing/2014/main" id="{63B1DBE2-7685-1CCB-4EBA-B55566C768C1}"/>
              </a:ext>
            </a:extLst>
          </p:cNvPr>
          <p:cNvSpPr/>
          <p:nvPr/>
        </p:nvSpPr>
        <p:spPr>
          <a:xfrm>
            <a:off x="300147" y="1856721"/>
            <a:ext cx="5716744" cy="2477954"/>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3DDC6B7-4F2C-1693-E4B6-F167BD2AFD1E}"/>
              </a:ext>
            </a:extLst>
          </p:cNvPr>
          <p:cNvSpPr txBox="1"/>
          <p:nvPr/>
        </p:nvSpPr>
        <p:spPr>
          <a:xfrm>
            <a:off x="691034" y="2175206"/>
            <a:ext cx="5318876" cy="2031325"/>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Le logiciel de gestion des services sur le terrain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Oneserve</a:t>
            </a:r>
            <a:r>
              <a:rPr lang="fr-FR" sz="1800" dirty="0">
                <a:effectLst/>
                <a:latin typeface="Calibri" panose="020F0502020204030204" pitchFamily="34" charset="0"/>
                <a:ea typeface="Calibri" panose="020F0502020204030204" pitchFamily="34" charset="0"/>
                <a:cs typeface="Times New Roman" panose="02020603050405020304" pitchFamily="18" charset="0"/>
              </a:rPr>
              <a:t> passe au cloud.</a:t>
            </a: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latin typeface="Calibri" panose="020F0502020204030204" pitchFamily="34" charset="0"/>
                <a:ea typeface="Calibri" panose="020F0502020204030204" pitchFamily="34" charset="0"/>
                <a:cs typeface="Times New Roman" panose="02020603050405020304" pitchFamily="18" charset="0"/>
              </a:rPr>
              <a:t>E</a:t>
            </a:r>
            <a:r>
              <a:rPr lang="fr-FR" sz="1800" dirty="0">
                <a:effectLst/>
                <a:latin typeface="Calibri" panose="020F0502020204030204" pitchFamily="34" charset="0"/>
                <a:ea typeface="Calibri" panose="020F0502020204030204" pitchFamily="34" charset="0"/>
                <a:cs typeface="Times New Roman" panose="02020603050405020304" pitchFamily="18" charset="0"/>
              </a:rPr>
              <a:t>n février 2010, Microsoft a mis en place son premier service de Cloud public, initialement connu sous le nom de Windows Azure, et plus tard simplement Azure.</a:t>
            </a:r>
            <a:endParaRPr lang="fr-FR" dirty="0"/>
          </a:p>
        </p:txBody>
      </p:sp>
      <p:sp>
        <p:nvSpPr>
          <p:cNvPr id="6" name="ZoneTexte 5">
            <a:extLst>
              <a:ext uri="{FF2B5EF4-FFF2-40B4-BE49-F238E27FC236}">
                <a16:creationId xmlns:a16="http://schemas.microsoft.com/office/drawing/2014/main" id="{84D9FFF4-9C55-A61B-0D92-CDFE21BA3373}"/>
              </a:ext>
            </a:extLst>
          </p:cNvPr>
          <p:cNvSpPr txBox="1"/>
          <p:nvPr/>
        </p:nvSpPr>
        <p:spPr>
          <a:xfrm>
            <a:off x="1003051" y="1338765"/>
            <a:ext cx="1528654" cy="523220"/>
          </a:xfrm>
          <a:prstGeom prst="rect">
            <a:avLst/>
          </a:prstGeom>
          <a:noFill/>
        </p:spPr>
        <p:txBody>
          <a:bodyPr wrap="square" rtlCol="0">
            <a:spAutoFit/>
          </a:bodyPr>
          <a:lstStyle/>
          <a:p>
            <a:r>
              <a:rPr lang="fr-FR" sz="2800" b="1" dirty="0">
                <a:solidFill>
                  <a:schemeClr val="tx1"/>
                </a:solidFill>
              </a:rPr>
              <a:t>2010</a:t>
            </a:r>
          </a:p>
        </p:txBody>
      </p:sp>
      <p:pic>
        <p:nvPicPr>
          <p:cNvPr id="11" name="Image 10">
            <a:extLst>
              <a:ext uri="{FF2B5EF4-FFF2-40B4-BE49-F238E27FC236}">
                <a16:creationId xmlns:a16="http://schemas.microsoft.com/office/drawing/2014/main" id="{B1FBB1D3-E6BE-28A3-985E-B60CA918128E}"/>
              </a:ext>
            </a:extLst>
          </p:cNvPr>
          <p:cNvPicPr>
            <a:picLocks noChangeAspect="1"/>
          </p:cNvPicPr>
          <p:nvPr/>
        </p:nvPicPr>
        <p:blipFill>
          <a:blip r:embed="rId3"/>
          <a:stretch>
            <a:fillRect/>
          </a:stretch>
        </p:blipFill>
        <p:spPr>
          <a:xfrm>
            <a:off x="6497122" y="857345"/>
            <a:ext cx="2468261" cy="2023886"/>
          </a:xfrm>
          <a:prstGeom prst="ellipse">
            <a:avLst/>
          </a:prstGeom>
          <a:ln>
            <a:noFill/>
          </a:ln>
          <a:effectLst>
            <a:softEdge rad="112500"/>
          </a:effectLst>
        </p:spPr>
      </p:pic>
      <p:pic>
        <p:nvPicPr>
          <p:cNvPr id="8" name="Image 7">
            <a:extLst>
              <a:ext uri="{FF2B5EF4-FFF2-40B4-BE49-F238E27FC236}">
                <a16:creationId xmlns:a16="http://schemas.microsoft.com/office/drawing/2014/main" id="{E3584085-BF9A-10DD-6B30-86381205CA61}"/>
              </a:ext>
            </a:extLst>
          </p:cNvPr>
          <p:cNvPicPr>
            <a:picLocks noChangeAspect="1"/>
          </p:cNvPicPr>
          <p:nvPr/>
        </p:nvPicPr>
        <p:blipFill>
          <a:blip r:embed="rId4"/>
          <a:stretch>
            <a:fillRect/>
          </a:stretch>
        </p:blipFill>
        <p:spPr>
          <a:xfrm>
            <a:off x="6148491" y="3328683"/>
            <a:ext cx="2995509" cy="560832"/>
          </a:xfrm>
          <a:prstGeom prst="rect">
            <a:avLst/>
          </a:prstGeom>
        </p:spPr>
      </p:pic>
    </p:spTree>
    <p:extLst>
      <p:ext uri="{BB962C8B-B14F-4D97-AF65-F5344CB8AC3E}">
        <p14:creationId xmlns:p14="http://schemas.microsoft.com/office/powerpoint/2010/main" val="15031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56CE05-8649-F3BC-B284-194E940D05AD}"/>
              </a:ext>
            </a:extLst>
          </p:cNvPr>
          <p:cNvPicPr>
            <a:picLocks noChangeAspect="1"/>
          </p:cNvPicPr>
          <p:nvPr/>
        </p:nvPicPr>
        <p:blipFill>
          <a:blip r:embed="rId2"/>
          <a:stretch>
            <a:fillRect/>
          </a:stretch>
        </p:blipFill>
        <p:spPr>
          <a:xfrm>
            <a:off x="931402" y="1305289"/>
            <a:ext cx="6977111" cy="3294195"/>
          </a:xfrm>
          <a:prstGeom prst="rect">
            <a:avLst/>
          </a:prstGeom>
        </p:spPr>
      </p:pic>
      <p:pic>
        <p:nvPicPr>
          <p:cNvPr id="4" name="Image 3">
            <a:extLst>
              <a:ext uri="{FF2B5EF4-FFF2-40B4-BE49-F238E27FC236}">
                <a16:creationId xmlns:a16="http://schemas.microsoft.com/office/drawing/2014/main" id="{934621DC-9C5B-13C7-7F27-2FE31AB78E8E}"/>
              </a:ext>
            </a:extLst>
          </p:cNvPr>
          <p:cNvPicPr>
            <a:picLocks noChangeAspect="1"/>
          </p:cNvPicPr>
          <p:nvPr/>
        </p:nvPicPr>
        <p:blipFill>
          <a:blip r:embed="rId3"/>
          <a:stretch>
            <a:fillRect/>
          </a:stretch>
        </p:blipFill>
        <p:spPr>
          <a:xfrm>
            <a:off x="1873333" y="247639"/>
            <a:ext cx="5553937" cy="749873"/>
          </a:xfrm>
          <a:prstGeom prst="rect">
            <a:avLst/>
          </a:prstGeom>
        </p:spPr>
      </p:pic>
      <p:sp>
        <p:nvSpPr>
          <p:cNvPr id="5" name="ZoneTexte 4">
            <a:extLst>
              <a:ext uri="{FF2B5EF4-FFF2-40B4-BE49-F238E27FC236}">
                <a16:creationId xmlns:a16="http://schemas.microsoft.com/office/drawing/2014/main" id="{DCE1CED1-4835-4249-82FB-787FD1F3A038}"/>
              </a:ext>
            </a:extLst>
          </p:cNvPr>
          <p:cNvSpPr txBox="1"/>
          <p:nvPr/>
        </p:nvSpPr>
        <p:spPr>
          <a:xfrm>
            <a:off x="2580686" y="899789"/>
            <a:ext cx="4139230" cy="307777"/>
          </a:xfrm>
          <a:prstGeom prst="rect">
            <a:avLst/>
          </a:prstGeom>
          <a:noFill/>
        </p:spPr>
        <p:txBody>
          <a:bodyPr wrap="square" rtlCol="0">
            <a:spAutoFit/>
          </a:bodyPr>
          <a:lstStyle/>
          <a:p>
            <a:pPr algn="ctr"/>
            <a:r>
              <a:rPr lang="fr-FR" b="1" dirty="0">
                <a:solidFill>
                  <a:srgbClr val="0070C0"/>
                </a:solidFill>
              </a:rPr>
              <a:t>Récapitulatif ((1960–2010)</a:t>
            </a:r>
          </a:p>
        </p:txBody>
      </p:sp>
    </p:spTree>
    <p:extLst>
      <p:ext uri="{BB962C8B-B14F-4D97-AF65-F5344CB8AC3E}">
        <p14:creationId xmlns:p14="http://schemas.microsoft.com/office/powerpoint/2010/main" val="117654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Espace réservé d’image 9" descr="Ascenseu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0" y="0"/>
            <a:ext cx="9144001" cy="51435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2788920" y="885842"/>
            <a:ext cx="3566160" cy="3371816"/>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11" name="Titre 10">
            <a:extLst>
              <a:ext uri="{FF2B5EF4-FFF2-40B4-BE49-F238E27FC236}">
                <a16:creationId xmlns:a16="http://schemas.microsoft.com/office/drawing/2014/main" id="{3D9E7E43-0082-4819-947F-94AD5664FC83}"/>
              </a:ext>
            </a:extLst>
          </p:cNvPr>
          <p:cNvSpPr>
            <a:spLocks noGrp="1"/>
          </p:cNvSpPr>
          <p:nvPr>
            <p:ph type="title"/>
          </p:nvPr>
        </p:nvSpPr>
        <p:spPr>
          <a:xfrm>
            <a:off x="2911830" y="1395313"/>
            <a:ext cx="3031771" cy="1474493"/>
          </a:xfrm>
        </p:spPr>
        <p:txBody>
          <a:bodyPr rtlCol="0"/>
          <a:lstStyle/>
          <a:p>
            <a:pPr rtl="0" eaLnBrk="1" latinLnBrk="0" hangingPunct="1"/>
            <a:r>
              <a:rPr lang="fr-FR" dirty="0">
                <a:latin typeface="Calibri Light" panose="020F0302020204030204" pitchFamily="34" charset="0"/>
                <a:ea typeface="+mn-ea"/>
                <a:cs typeface="+mn-cs"/>
              </a:rPr>
              <a:t>Différents </a:t>
            </a:r>
            <a:br>
              <a:rPr lang="fr-FR" dirty="0">
                <a:latin typeface="Calibri Light" panose="020F0302020204030204" pitchFamily="34" charset="0"/>
                <a:ea typeface="+mn-ea"/>
                <a:cs typeface="+mn-cs"/>
              </a:rPr>
            </a:br>
            <a:r>
              <a:rPr lang="fr-FR" dirty="0">
                <a:latin typeface="Calibri Light" panose="020F0302020204030204" pitchFamily="34" charset="0"/>
                <a:ea typeface="+mn-ea"/>
                <a:cs typeface="+mn-cs"/>
              </a:rPr>
              <a:t>types de cloud </a:t>
            </a:r>
            <a:endParaRPr lang="fr-FR"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188626" y="885842"/>
            <a:ext cx="344943" cy="3449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6398940" y="4380660"/>
            <a:ext cx="213279" cy="213279"/>
          </a:xfrm>
          <a:prstGeom prst="rec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srgbClr val="DC38D8"/>
              </a:solidFill>
              <a:latin typeface="Calibri Light"/>
            </a:endParaRPr>
          </a:p>
        </p:txBody>
      </p:sp>
      <p:sp>
        <p:nvSpPr>
          <p:cNvPr id="5" name="Espace réservé du texte 4">
            <a:extLst>
              <a:ext uri="{FF2B5EF4-FFF2-40B4-BE49-F238E27FC236}">
                <a16:creationId xmlns:a16="http://schemas.microsoft.com/office/drawing/2014/main" id="{6B6DDC29-DFE2-4F0C-9C81-DDBC9CD8D269}"/>
              </a:ext>
            </a:extLst>
          </p:cNvPr>
          <p:cNvSpPr>
            <a:spLocks noGrp="1"/>
          </p:cNvSpPr>
          <p:nvPr>
            <p:ph type="body" sz="quarter" idx="11"/>
          </p:nvPr>
        </p:nvSpPr>
        <p:spPr>
          <a:xfrm>
            <a:off x="3100150" y="3644602"/>
            <a:ext cx="2943701" cy="367904"/>
          </a:xfrm>
        </p:spPr>
        <p:txBody>
          <a:bodyPr rtlCol="0"/>
          <a:lstStyle/>
          <a:p>
            <a:pPr rtl="0"/>
            <a:r>
              <a:rPr lang="fr-FR" sz="2800" dirty="0">
                <a:solidFill>
                  <a:srgbClr val="DC38D8"/>
                </a:solidFill>
              </a:rPr>
              <a:t>On poursuit ! </a:t>
            </a:r>
          </a:p>
        </p:txBody>
      </p:sp>
    </p:spTree>
    <p:extLst>
      <p:ext uri="{BB962C8B-B14F-4D97-AF65-F5344CB8AC3E}">
        <p14:creationId xmlns:p14="http://schemas.microsoft.com/office/powerpoint/2010/main" val="2336523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pic>
        <p:nvPicPr>
          <p:cNvPr id="3" name="Image 2">
            <a:extLst>
              <a:ext uri="{FF2B5EF4-FFF2-40B4-BE49-F238E27FC236}">
                <a16:creationId xmlns:a16="http://schemas.microsoft.com/office/drawing/2014/main" id="{2270A2B2-219A-EB6B-F657-0B542A0E1809}"/>
              </a:ext>
            </a:extLst>
          </p:cNvPr>
          <p:cNvPicPr>
            <a:picLocks noChangeAspect="1"/>
          </p:cNvPicPr>
          <p:nvPr/>
        </p:nvPicPr>
        <p:blipFill>
          <a:blip r:embed="rId2"/>
          <a:stretch>
            <a:fillRect/>
          </a:stretch>
        </p:blipFill>
        <p:spPr>
          <a:xfrm>
            <a:off x="1621542" y="455707"/>
            <a:ext cx="5230821" cy="755970"/>
          </a:xfrm>
          <a:prstGeom prst="rect">
            <a:avLst/>
          </a:prstGeom>
        </p:spPr>
      </p:pic>
      <p:pic>
        <p:nvPicPr>
          <p:cNvPr id="1026" name="Picture 2" descr="WhiteBlue : An Exclusive Cloud Services Company | Cloud Computing – An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087" y="1211676"/>
            <a:ext cx="6858000" cy="270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5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ZoneTexte 1"/>
          <p:cNvSpPr txBox="1"/>
          <p:nvPr/>
        </p:nvSpPr>
        <p:spPr>
          <a:xfrm>
            <a:off x="2429093" y="373711"/>
            <a:ext cx="4807050" cy="523220"/>
          </a:xfrm>
          <a:prstGeom prst="rect">
            <a:avLst/>
          </a:prstGeom>
          <a:noFill/>
        </p:spPr>
        <p:txBody>
          <a:bodyPr wrap="square" rtlCol="0">
            <a:spAutoFit/>
          </a:bodyPr>
          <a:lstStyle/>
          <a:p>
            <a:r>
              <a:rPr lang="fr-FR" sz="2800" b="1" dirty="0">
                <a:solidFill>
                  <a:srgbClr val="DC38D8"/>
                </a:solidFill>
              </a:rPr>
              <a:t>1) Le Cloud Public</a:t>
            </a:r>
          </a:p>
        </p:txBody>
      </p:sp>
      <p:pic>
        <p:nvPicPr>
          <p:cNvPr id="2050" name="Picture 2" descr="Qu'est ce que le modèle de Cloud Public? Avantages et inconvéni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10093"/>
            <a:ext cx="3923414" cy="2955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dia’s public cloud revenue to touch $2.5 billion this year: Gartne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21" y="1010093"/>
            <a:ext cx="3756053" cy="272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8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160544" y="451662"/>
            <a:ext cx="5799173" cy="523220"/>
          </a:xfrm>
          <a:prstGeom prst="rect">
            <a:avLst/>
          </a:prstGeom>
          <a:noFill/>
        </p:spPr>
        <p:txBody>
          <a:bodyPr wrap="square" rtlCol="0">
            <a:spAutoFit/>
          </a:bodyPr>
          <a:lstStyle/>
          <a:p>
            <a:r>
              <a:rPr lang="fr-FR" sz="2800" b="1" dirty="0">
                <a:solidFill>
                  <a:srgbClr val="DC38D8"/>
                </a:solidFill>
              </a:rPr>
              <a:t>Exemples de cloud public</a:t>
            </a:r>
          </a:p>
        </p:txBody>
      </p:sp>
      <p:pic>
        <p:nvPicPr>
          <p:cNvPr id="3074"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338" y="671567"/>
            <a:ext cx="7931648" cy="411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06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865540" y="373319"/>
            <a:ext cx="7575909" cy="400110"/>
          </a:xfrm>
          <a:prstGeom prst="rect">
            <a:avLst/>
          </a:prstGeom>
          <a:noFill/>
        </p:spPr>
        <p:txBody>
          <a:bodyPr wrap="square" rtlCol="0">
            <a:spAutoFit/>
          </a:bodyPr>
          <a:lstStyle/>
          <a:p>
            <a:r>
              <a:rPr lang="fr-FR" sz="2000" b="1" dirty="0">
                <a:solidFill>
                  <a:srgbClr val="DC38D8"/>
                </a:solidFill>
              </a:rPr>
              <a:t>Avantages et inconvénients du cloud public</a:t>
            </a:r>
          </a:p>
        </p:txBody>
      </p:sp>
      <p:pic>
        <p:nvPicPr>
          <p:cNvPr id="4098" name="Picture 2" descr="PPT - Intégration d’applications PowerPoint Presentation, free downloa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36" y="773429"/>
            <a:ext cx="7919913" cy="368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8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2866804" y="154336"/>
            <a:ext cx="4120328" cy="523220"/>
          </a:xfrm>
          <a:prstGeom prst="rect">
            <a:avLst/>
          </a:prstGeom>
          <a:noFill/>
        </p:spPr>
        <p:txBody>
          <a:bodyPr wrap="square" rtlCol="0">
            <a:spAutoFit/>
          </a:bodyPr>
          <a:lstStyle/>
          <a:p>
            <a:r>
              <a:rPr lang="fr-FR" sz="2800" b="1" dirty="0">
                <a:solidFill>
                  <a:srgbClr val="DC38D8"/>
                </a:solidFill>
              </a:rPr>
              <a:t>2) Le cloud privé</a:t>
            </a:r>
          </a:p>
        </p:txBody>
      </p:sp>
      <p:pic>
        <p:nvPicPr>
          <p:cNvPr id="5122" name="Picture 2" descr="Hébergement Cloud [2020] Hébergeur Cloud Pas Cher en royaume u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7556"/>
            <a:ext cx="9144000" cy="366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39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1726854" y="1650106"/>
            <a:ext cx="4795279"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Génèse du cloud computing</a:t>
            </a:r>
            <a:endParaRPr dirty="0"/>
          </a:p>
        </p:txBody>
      </p:sp>
      <p:sp>
        <p:nvSpPr>
          <p:cNvPr id="260" name="Google Shape;260;p35"/>
          <p:cNvSpPr txBox="1">
            <a:spLocks noGrp="1"/>
          </p:cNvSpPr>
          <p:nvPr>
            <p:ph type="title" idx="2"/>
          </p:nvPr>
        </p:nvSpPr>
        <p:spPr>
          <a:xfrm>
            <a:off x="1726854" y="2612318"/>
            <a:ext cx="4495132"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Types ou modèles de cloud</a:t>
            </a:r>
            <a:endParaRPr dirty="0"/>
          </a:p>
        </p:txBody>
      </p:sp>
      <p:sp>
        <p:nvSpPr>
          <p:cNvPr id="262" name="Google Shape;262;p35"/>
          <p:cNvSpPr txBox="1">
            <a:spLocks noGrp="1"/>
          </p:cNvSpPr>
          <p:nvPr>
            <p:ph type="title" idx="4"/>
          </p:nvPr>
        </p:nvSpPr>
        <p:spPr>
          <a:xfrm>
            <a:off x="1030563" y="1654725"/>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3" name="Google Shape;263;p35"/>
          <p:cNvSpPr txBox="1">
            <a:spLocks noGrp="1"/>
          </p:cNvSpPr>
          <p:nvPr>
            <p:ph type="title" idx="5"/>
          </p:nvPr>
        </p:nvSpPr>
        <p:spPr>
          <a:xfrm>
            <a:off x="1117659" y="2615232"/>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64" name="Google Shape;264;p35"/>
          <p:cNvSpPr txBox="1">
            <a:spLocks noGrp="1"/>
          </p:cNvSpPr>
          <p:nvPr>
            <p:ph type="title" idx="6"/>
          </p:nvPr>
        </p:nvSpPr>
        <p:spPr>
          <a:xfrm>
            <a:off x="1726854" y="768814"/>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solidFill>
                  <a:srgbClr val="DC38D8"/>
                </a:solidFill>
              </a:rPr>
              <a:t>PLAN</a:t>
            </a:r>
            <a:endParaRPr dirty="0">
              <a:solidFill>
                <a:srgbClr val="DC38D8"/>
              </a:solidFill>
            </a:endParaRPr>
          </a:p>
        </p:txBody>
      </p:sp>
      <p:sp>
        <p:nvSpPr>
          <p:cNvPr id="265" name="Google Shape;265;p35"/>
          <p:cNvSpPr txBox="1">
            <a:spLocks noGrp="1"/>
          </p:cNvSpPr>
          <p:nvPr>
            <p:ph type="title" idx="7"/>
          </p:nvPr>
        </p:nvSpPr>
        <p:spPr>
          <a:xfrm>
            <a:off x="1696263" y="3715818"/>
            <a:ext cx="6778224"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Les éléments clés du cloud computing </a:t>
            </a:r>
            <a:endParaRPr dirty="0"/>
          </a:p>
        </p:txBody>
      </p:sp>
      <p:sp>
        <p:nvSpPr>
          <p:cNvPr id="269" name="Google Shape;269;p35"/>
          <p:cNvSpPr txBox="1">
            <a:spLocks noGrp="1"/>
          </p:cNvSpPr>
          <p:nvPr>
            <p:ph type="title" idx="14"/>
          </p:nvPr>
        </p:nvSpPr>
        <p:spPr>
          <a:xfrm>
            <a:off x="1080346" y="3715818"/>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271" name="Google Shape;271;p35"/>
          <p:cNvCxnSpPr/>
          <p:nvPr/>
        </p:nvCxnSpPr>
        <p:spPr>
          <a:xfrm>
            <a:off x="1030563" y="2089200"/>
            <a:ext cx="665700" cy="0"/>
          </a:xfrm>
          <a:prstGeom prst="straightConnector1">
            <a:avLst/>
          </a:prstGeom>
          <a:noFill/>
          <a:ln w="19050" cap="flat" cmpd="sng">
            <a:solidFill>
              <a:schemeClr val="accent2"/>
            </a:solidFill>
            <a:prstDash val="solid"/>
            <a:round/>
            <a:headEnd type="none" w="med" len="med"/>
            <a:tailEnd type="none" w="med" len="med"/>
          </a:ln>
        </p:spPr>
      </p:cxnSp>
      <p:cxnSp>
        <p:nvCxnSpPr>
          <p:cNvPr id="273" name="Google Shape;273;p35"/>
          <p:cNvCxnSpPr/>
          <p:nvPr/>
        </p:nvCxnSpPr>
        <p:spPr>
          <a:xfrm>
            <a:off x="1080346" y="3112308"/>
            <a:ext cx="665700" cy="0"/>
          </a:xfrm>
          <a:prstGeom prst="straightConnector1">
            <a:avLst/>
          </a:prstGeom>
          <a:noFill/>
          <a:ln w="19050" cap="flat" cmpd="sng">
            <a:solidFill>
              <a:schemeClr val="accent2"/>
            </a:solidFill>
            <a:prstDash val="solid"/>
            <a:round/>
            <a:headEnd type="none" w="med" len="med"/>
            <a:tailEnd type="none" w="med" len="med"/>
          </a:ln>
        </p:spPr>
      </p:cxnSp>
      <p:cxnSp>
        <p:nvCxnSpPr>
          <p:cNvPr id="2" name="Google Shape;273;p35">
            <a:extLst>
              <a:ext uri="{FF2B5EF4-FFF2-40B4-BE49-F238E27FC236}">
                <a16:creationId xmlns:a16="http://schemas.microsoft.com/office/drawing/2014/main" id="{3FAD5DDD-819E-3D76-D658-FAE5472DDAE7}"/>
              </a:ext>
            </a:extLst>
          </p:cNvPr>
          <p:cNvCxnSpPr/>
          <p:nvPr/>
        </p:nvCxnSpPr>
        <p:spPr>
          <a:xfrm>
            <a:off x="1030563" y="4169153"/>
            <a:ext cx="665700" cy="0"/>
          </a:xfrm>
          <a:prstGeom prst="straightConnector1">
            <a:avLst/>
          </a:prstGeom>
          <a:noFill/>
          <a:ln w="19050" cap="flat" cmpd="sng">
            <a:solidFill>
              <a:schemeClr val="accent2"/>
            </a:solidFill>
            <a:prstDash val="solid"/>
            <a:round/>
            <a:headEnd type="none" w="med" len="med"/>
            <a:tailEnd type="none" w="med" len="med"/>
          </a:ln>
        </p:spPr>
      </p:cxnSp>
      <p:sp>
        <p:nvSpPr>
          <p:cNvPr id="3" name="Rectangle 2">
            <a:extLst>
              <a:ext uri="{FF2B5EF4-FFF2-40B4-BE49-F238E27FC236}">
                <a16:creationId xmlns:a16="http://schemas.microsoft.com/office/drawing/2014/main" id="{04639F6F-3B51-6B5F-9385-FC9EBD564CA0}"/>
              </a:ext>
            </a:extLst>
          </p:cNvPr>
          <p:cNvSpPr/>
          <p:nvPr/>
        </p:nvSpPr>
        <p:spPr>
          <a:xfrm>
            <a:off x="0" y="-37361"/>
            <a:ext cx="9144000" cy="5505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13E75290-D9A2-2A47-5130-8E139D661453}"/>
              </a:ext>
            </a:extLst>
          </p:cNvPr>
          <p:cNvPicPr>
            <a:picLocks noChangeAspect="1"/>
          </p:cNvPicPr>
          <p:nvPr/>
        </p:nvPicPr>
        <p:blipFill>
          <a:blip r:embed="rId3"/>
          <a:stretch>
            <a:fillRect/>
          </a:stretch>
        </p:blipFill>
        <p:spPr>
          <a:xfrm>
            <a:off x="6183015" y="1600375"/>
            <a:ext cx="2468261" cy="2023886"/>
          </a:xfrm>
          <a:prstGeom prst="ellipse">
            <a:avLst/>
          </a:prstGeom>
          <a:ln>
            <a:noFill/>
          </a:ln>
          <a:effectLst>
            <a:softEdge rad="112500"/>
          </a:effectLst>
        </p:spPr>
      </p:pic>
      <p:pic>
        <p:nvPicPr>
          <p:cNvPr id="8" name="Image 7">
            <a:extLst>
              <a:ext uri="{FF2B5EF4-FFF2-40B4-BE49-F238E27FC236}">
                <a16:creationId xmlns:a16="http://schemas.microsoft.com/office/drawing/2014/main" id="{BEAF2F7F-598D-FA00-BA75-8410722E60E3}"/>
              </a:ext>
            </a:extLst>
          </p:cNvPr>
          <p:cNvPicPr>
            <a:picLocks noChangeAspect="1"/>
          </p:cNvPicPr>
          <p:nvPr/>
        </p:nvPicPr>
        <p:blipFill>
          <a:blip r:embed="rId4"/>
          <a:stretch>
            <a:fillRect/>
          </a:stretch>
        </p:blipFill>
        <p:spPr>
          <a:xfrm>
            <a:off x="433212" y="-25062"/>
            <a:ext cx="597351" cy="525961"/>
          </a:xfrm>
          <a:prstGeom prst="rect">
            <a:avLst/>
          </a:prstGeom>
        </p:spPr>
      </p:pic>
      <p:pic>
        <p:nvPicPr>
          <p:cNvPr id="9" name="Image 8">
            <a:extLst>
              <a:ext uri="{FF2B5EF4-FFF2-40B4-BE49-F238E27FC236}">
                <a16:creationId xmlns:a16="http://schemas.microsoft.com/office/drawing/2014/main" id="{9A95BA95-1169-9BDD-BFBE-12A587FF0D83}"/>
              </a:ext>
            </a:extLst>
          </p:cNvPr>
          <p:cNvPicPr>
            <a:picLocks noChangeAspect="1"/>
          </p:cNvPicPr>
          <p:nvPr/>
        </p:nvPicPr>
        <p:blipFill>
          <a:blip r:embed="rId5"/>
          <a:stretch>
            <a:fillRect/>
          </a:stretch>
        </p:blipFill>
        <p:spPr>
          <a:xfrm>
            <a:off x="7877136" y="12250"/>
            <a:ext cx="597351" cy="5009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83"/>
    </mc:Choice>
    <mc:Fallback xmlns="">
      <p:transition spd="slow" advTm="468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3742661" y="114422"/>
            <a:ext cx="3173224" cy="523220"/>
          </a:xfrm>
          <a:prstGeom prst="rect">
            <a:avLst/>
          </a:prstGeom>
          <a:noFill/>
        </p:spPr>
        <p:txBody>
          <a:bodyPr wrap="square" rtlCol="0">
            <a:spAutoFit/>
          </a:bodyPr>
          <a:lstStyle/>
          <a:p>
            <a:r>
              <a:rPr lang="fr-FR" sz="2800" b="1" dirty="0">
                <a:solidFill>
                  <a:srgbClr val="DC38D8"/>
                </a:solidFill>
              </a:rPr>
              <a:t>Exemples </a:t>
            </a:r>
          </a:p>
        </p:txBody>
      </p:sp>
      <p:pic>
        <p:nvPicPr>
          <p:cNvPr id="6146" name="Picture 2" descr="Dropbox va concurrencer WeTransfer avec un service de partage de fichi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74" y="616999"/>
            <a:ext cx="2854787" cy="144602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Fichier:Google Drive logo.png — Wikipédia"/>
          <p:cNvPicPr/>
          <p:nvPr/>
        </p:nvPicPr>
        <p:blipFill>
          <a:blip r:embed="rId3">
            <a:extLst>
              <a:ext uri="{28A0092B-C50C-407E-A947-70E740481C1C}">
                <a14:useLocalDpi xmlns:a14="http://schemas.microsoft.com/office/drawing/2010/main" val="0"/>
              </a:ext>
            </a:extLst>
          </a:blip>
          <a:srcRect/>
          <a:stretch>
            <a:fillRect/>
          </a:stretch>
        </p:blipFill>
        <p:spPr bwMode="auto">
          <a:xfrm>
            <a:off x="5893176" y="850420"/>
            <a:ext cx="1589405" cy="1063625"/>
          </a:xfrm>
          <a:prstGeom prst="rect">
            <a:avLst/>
          </a:prstGeom>
          <a:noFill/>
          <a:ln>
            <a:noFill/>
          </a:ln>
        </p:spPr>
      </p:pic>
      <p:sp>
        <p:nvSpPr>
          <p:cNvPr id="4" name="ZoneTexte 3"/>
          <p:cNvSpPr txBox="1"/>
          <p:nvPr/>
        </p:nvSpPr>
        <p:spPr>
          <a:xfrm>
            <a:off x="6172036" y="1819046"/>
            <a:ext cx="1310545" cy="307777"/>
          </a:xfrm>
          <a:prstGeom prst="rect">
            <a:avLst/>
          </a:prstGeom>
          <a:noFill/>
        </p:spPr>
        <p:txBody>
          <a:bodyPr wrap="square" rtlCol="0">
            <a:spAutoFit/>
          </a:bodyPr>
          <a:lstStyle/>
          <a:p>
            <a:r>
              <a:rPr lang="fr-FR" dirty="0"/>
              <a:t>Google Drive</a:t>
            </a:r>
          </a:p>
        </p:txBody>
      </p:sp>
      <p:pic>
        <p:nvPicPr>
          <p:cNvPr id="10" name="Image 9" descr="How to sign in to iCloud.com from your iOS device - AptGadget.com"/>
          <p:cNvPicPr/>
          <p:nvPr/>
        </p:nvPicPr>
        <p:blipFill>
          <a:blip r:embed="rId4">
            <a:extLst>
              <a:ext uri="{28A0092B-C50C-407E-A947-70E740481C1C}">
                <a14:useLocalDpi xmlns:a14="http://schemas.microsoft.com/office/drawing/2010/main" val="0"/>
              </a:ext>
            </a:extLst>
          </a:blip>
          <a:srcRect/>
          <a:stretch>
            <a:fillRect/>
          </a:stretch>
        </p:blipFill>
        <p:spPr bwMode="auto">
          <a:xfrm>
            <a:off x="699684" y="2324638"/>
            <a:ext cx="2814078" cy="1705102"/>
          </a:xfrm>
          <a:prstGeom prst="rect">
            <a:avLst/>
          </a:prstGeom>
          <a:noFill/>
          <a:ln>
            <a:noFill/>
          </a:ln>
        </p:spPr>
      </p:pic>
      <p:pic>
        <p:nvPicPr>
          <p:cNvPr id="11" name="Image 10" descr="Microsoft OneDrive On IOS Now Allows File Uploads From Apps | AppleMagazine"/>
          <p:cNvPicPr/>
          <p:nvPr/>
        </p:nvPicPr>
        <p:blipFill>
          <a:blip r:embed="rId5">
            <a:extLst>
              <a:ext uri="{28A0092B-C50C-407E-A947-70E740481C1C}">
                <a14:useLocalDpi xmlns:a14="http://schemas.microsoft.com/office/drawing/2010/main" val="0"/>
              </a:ext>
            </a:extLst>
          </a:blip>
          <a:srcRect/>
          <a:stretch>
            <a:fillRect/>
          </a:stretch>
        </p:blipFill>
        <p:spPr bwMode="auto">
          <a:xfrm>
            <a:off x="5687800" y="2282028"/>
            <a:ext cx="2279015" cy="1596390"/>
          </a:xfrm>
          <a:prstGeom prst="rect">
            <a:avLst/>
          </a:prstGeom>
          <a:noFill/>
          <a:ln>
            <a:noFill/>
          </a:ln>
        </p:spPr>
      </p:pic>
    </p:spTree>
    <p:extLst>
      <p:ext uri="{BB962C8B-B14F-4D97-AF65-F5344CB8AC3E}">
        <p14:creationId xmlns:p14="http://schemas.microsoft.com/office/powerpoint/2010/main" val="137059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2802412" y="20862"/>
            <a:ext cx="4812933" cy="523220"/>
          </a:xfrm>
          <a:prstGeom prst="rect">
            <a:avLst/>
          </a:prstGeom>
          <a:noFill/>
        </p:spPr>
        <p:txBody>
          <a:bodyPr wrap="square" rtlCol="0">
            <a:spAutoFit/>
          </a:bodyPr>
          <a:lstStyle/>
          <a:p>
            <a:r>
              <a:rPr lang="fr-FR" sz="2800" dirty="0">
                <a:solidFill>
                  <a:srgbClr val="DC38D8"/>
                </a:solidFill>
              </a:rPr>
              <a:t>Avantages et inconvénients</a:t>
            </a:r>
          </a:p>
        </p:txBody>
      </p:sp>
      <p:pic>
        <p:nvPicPr>
          <p:cNvPr id="7170" name="Picture 2" descr="Qu'est ce que le cloud priv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2" y="1039363"/>
            <a:ext cx="4054918" cy="323468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 ou plusieurs fournisseurs : poser les bonnes questions - Cisco"/>
          <p:cNvPicPr/>
          <p:nvPr/>
        </p:nvPicPr>
        <p:blipFill>
          <a:blip r:embed="rId3">
            <a:extLst>
              <a:ext uri="{28A0092B-C50C-407E-A947-70E740481C1C}">
                <a14:useLocalDpi xmlns:a14="http://schemas.microsoft.com/office/drawing/2010/main" val="0"/>
              </a:ext>
            </a:extLst>
          </a:blip>
          <a:srcRect/>
          <a:stretch>
            <a:fillRect/>
          </a:stretch>
        </p:blipFill>
        <p:spPr bwMode="auto">
          <a:xfrm>
            <a:off x="5160974" y="680484"/>
            <a:ext cx="3983026" cy="4463016"/>
          </a:xfrm>
          <a:prstGeom prst="rect">
            <a:avLst/>
          </a:prstGeom>
          <a:noFill/>
          <a:ln>
            <a:noFill/>
          </a:ln>
        </p:spPr>
      </p:pic>
    </p:spTree>
    <p:extLst>
      <p:ext uri="{BB962C8B-B14F-4D97-AF65-F5344CB8AC3E}">
        <p14:creationId xmlns:p14="http://schemas.microsoft.com/office/powerpoint/2010/main" val="3494047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3152284" y="205483"/>
            <a:ext cx="3883710" cy="523220"/>
          </a:xfrm>
          <a:prstGeom prst="rect">
            <a:avLst/>
          </a:prstGeom>
          <a:noFill/>
        </p:spPr>
        <p:txBody>
          <a:bodyPr wrap="square" rtlCol="0">
            <a:spAutoFit/>
          </a:bodyPr>
          <a:lstStyle/>
          <a:p>
            <a:r>
              <a:rPr lang="fr-FR" sz="2800" b="1" dirty="0">
                <a:solidFill>
                  <a:srgbClr val="DC38D8"/>
                </a:solidFill>
              </a:rPr>
              <a:t>3) Le cloud Hybride</a:t>
            </a:r>
          </a:p>
        </p:txBody>
      </p:sp>
      <p:pic>
        <p:nvPicPr>
          <p:cNvPr id="5" name="Image 4" descr="What is Hybrid Cloud Computing? - InspirationSeek.com"/>
          <p:cNvPicPr/>
          <p:nvPr/>
        </p:nvPicPr>
        <p:blipFill>
          <a:blip r:embed="rId2">
            <a:extLst>
              <a:ext uri="{28A0092B-C50C-407E-A947-70E740481C1C}">
                <a14:useLocalDpi xmlns:a14="http://schemas.microsoft.com/office/drawing/2010/main" val="0"/>
              </a:ext>
            </a:extLst>
          </a:blip>
          <a:srcRect/>
          <a:stretch>
            <a:fillRect/>
          </a:stretch>
        </p:blipFill>
        <p:spPr bwMode="auto">
          <a:xfrm>
            <a:off x="554805" y="780837"/>
            <a:ext cx="7674796" cy="3595954"/>
          </a:xfrm>
          <a:prstGeom prst="rect">
            <a:avLst/>
          </a:prstGeom>
          <a:noFill/>
          <a:ln>
            <a:noFill/>
          </a:ln>
        </p:spPr>
      </p:pic>
    </p:spTree>
    <p:extLst>
      <p:ext uri="{BB962C8B-B14F-4D97-AF65-F5344CB8AC3E}">
        <p14:creationId xmlns:p14="http://schemas.microsoft.com/office/powerpoint/2010/main" val="417554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2875118" y="236306"/>
            <a:ext cx="3630384" cy="400110"/>
          </a:xfrm>
          <a:prstGeom prst="rect">
            <a:avLst/>
          </a:prstGeom>
          <a:noFill/>
        </p:spPr>
        <p:txBody>
          <a:bodyPr wrap="square" rtlCol="0">
            <a:spAutoFit/>
          </a:bodyPr>
          <a:lstStyle/>
          <a:p>
            <a:r>
              <a:rPr lang="fr-FR" sz="2000" b="1" dirty="0">
                <a:solidFill>
                  <a:srgbClr val="DC38D8"/>
                </a:solidFill>
              </a:rPr>
              <a:t>Exemples de cloud hybride </a:t>
            </a:r>
          </a:p>
        </p:txBody>
      </p:sp>
      <p:pic>
        <p:nvPicPr>
          <p:cNvPr id="5" name="Image 4" descr="Hybrid Cloud Providers Comparison: Who Will Win Your 2018 Cloud ..."/>
          <p:cNvPicPr/>
          <p:nvPr/>
        </p:nvPicPr>
        <p:blipFill>
          <a:blip r:embed="rId2">
            <a:extLst>
              <a:ext uri="{28A0092B-C50C-407E-A947-70E740481C1C}">
                <a14:useLocalDpi xmlns:a14="http://schemas.microsoft.com/office/drawing/2010/main" val="0"/>
              </a:ext>
            </a:extLst>
          </a:blip>
          <a:srcRect/>
          <a:stretch>
            <a:fillRect/>
          </a:stretch>
        </p:blipFill>
        <p:spPr bwMode="auto">
          <a:xfrm>
            <a:off x="954007" y="733577"/>
            <a:ext cx="6375154" cy="3676345"/>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8621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3" name="ZoneTexte 2"/>
          <p:cNvSpPr txBox="1"/>
          <p:nvPr/>
        </p:nvSpPr>
        <p:spPr>
          <a:xfrm>
            <a:off x="2741318" y="205482"/>
            <a:ext cx="4832148" cy="461665"/>
          </a:xfrm>
          <a:prstGeom prst="rect">
            <a:avLst/>
          </a:prstGeom>
          <a:noFill/>
        </p:spPr>
        <p:txBody>
          <a:bodyPr wrap="square" rtlCol="0">
            <a:spAutoFit/>
          </a:bodyPr>
          <a:lstStyle/>
          <a:p>
            <a:r>
              <a:rPr lang="fr-FR" sz="2400" b="1" dirty="0">
                <a:solidFill>
                  <a:srgbClr val="DC38D8"/>
                </a:solidFill>
                <a:latin typeface="Times New Roman" panose="02020603050405020304" pitchFamily="18" charset="0"/>
                <a:cs typeface="Times New Roman" panose="02020603050405020304" pitchFamily="18" charset="0"/>
              </a:rPr>
              <a:t>Avantages et inconvénients</a:t>
            </a:r>
          </a:p>
        </p:txBody>
      </p:sp>
      <p:sp>
        <p:nvSpPr>
          <p:cNvPr id="4" name="ZoneTexte 3"/>
          <p:cNvSpPr txBox="1"/>
          <p:nvPr/>
        </p:nvSpPr>
        <p:spPr>
          <a:xfrm>
            <a:off x="647272" y="852755"/>
            <a:ext cx="2361174" cy="3908762"/>
          </a:xfrm>
          <a:prstGeom prst="rect">
            <a:avLst/>
          </a:prstGeom>
          <a:noFill/>
        </p:spPr>
        <p:txBody>
          <a:bodyPr wrap="square" rtlCol="0">
            <a:spAutoFit/>
          </a:bodyPr>
          <a:lstStyle/>
          <a:p>
            <a:r>
              <a:rPr lang="fr-FR" sz="2000" b="1" dirty="0">
                <a:solidFill>
                  <a:srgbClr val="DC38D8"/>
                </a:solidFill>
              </a:rPr>
              <a:t>Avantages</a:t>
            </a:r>
          </a:p>
          <a:p>
            <a:endParaRPr lang="fr-FR" sz="2000" b="1" dirty="0">
              <a:solidFill>
                <a:srgbClr val="DC38D8"/>
              </a:solidFill>
            </a:endParaRPr>
          </a:p>
          <a:p>
            <a:pPr marL="285750" indent="-285750">
              <a:buFont typeface="Wingdings" panose="05000000000000000000" pitchFamily="2" charset="2"/>
              <a:buChar char="ü"/>
            </a:pPr>
            <a:r>
              <a:rPr lang="fr-FR" sz="2000" dirty="0">
                <a:latin typeface="Times New Roman" panose="02020603050405020304" pitchFamily="18" charset="0"/>
                <a:cs typeface="Times New Roman" panose="02020603050405020304" pitchFamily="18" charset="0"/>
              </a:rPr>
              <a:t>Evolutivité</a:t>
            </a: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fr-FR" sz="2000" dirty="0">
                <a:latin typeface="Times New Roman" panose="02020603050405020304" pitchFamily="18" charset="0"/>
                <a:cs typeface="Times New Roman" panose="02020603050405020304" pitchFamily="18" charset="0"/>
              </a:rPr>
              <a:t>Haute Sécurité</a:t>
            </a: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fr-FR" sz="2000" dirty="0">
                <a:latin typeface="Times New Roman" panose="02020603050405020304" pitchFamily="18" charset="0"/>
                <a:cs typeface="Times New Roman" panose="02020603050405020304" pitchFamily="18" charset="0"/>
              </a:rPr>
              <a:t>Flexibilité</a:t>
            </a: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fr-FR" sz="2000" dirty="0">
                <a:latin typeface="Times New Roman" panose="02020603050405020304" pitchFamily="18" charset="0"/>
                <a:cs typeface="Times New Roman" panose="02020603050405020304" pitchFamily="18" charset="0"/>
              </a:rPr>
              <a:t>Rentabilité</a:t>
            </a:r>
          </a:p>
          <a:p>
            <a:pPr marL="285750" indent="-28575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fr-FR" sz="2000" dirty="0">
                <a:latin typeface="Times New Roman" panose="02020603050405020304" pitchFamily="18" charset="0"/>
                <a:cs typeface="Times New Roman" panose="02020603050405020304" pitchFamily="18" charset="0"/>
              </a:rPr>
              <a:t>Stockage illimité</a:t>
            </a:r>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endParaRPr lang="fr-FR" dirty="0"/>
          </a:p>
        </p:txBody>
      </p:sp>
      <p:sp>
        <p:nvSpPr>
          <p:cNvPr id="6" name="ZoneTexte 5"/>
          <p:cNvSpPr txBox="1"/>
          <p:nvPr/>
        </p:nvSpPr>
        <p:spPr>
          <a:xfrm>
            <a:off x="5455578" y="852755"/>
            <a:ext cx="2681554" cy="1077218"/>
          </a:xfrm>
          <a:prstGeom prst="rect">
            <a:avLst/>
          </a:prstGeom>
          <a:noFill/>
        </p:spPr>
        <p:txBody>
          <a:bodyPr wrap="square" rtlCol="0">
            <a:spAutoFit/>
          </a:bodyPr>
          <a:lstStyle/>
          <a:p>
            <a:endParaRPr lang="fr-FR"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fr-FR" sz="20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III</a:t>
            </a:r>
          </a:p>
        </p:txBody>
      </p:sp>
      <p:pic>
        <p:nvPicPr>
          <p:cNvPr id="8" name="Image 7" descr="Comment tirer parti du Cloud Hybride ? - onepoint"/>
          <p:cNvPicPr/>
          <p:nvPr/>
        </p:nvPicPr>
        <p:blipFill>
          <a:blip r:embed="rId2">
            <a:extLst>
              <a:ext uri="{28A0092B-C50C-407E-A947-70E740481C1C}">
                <a14:useLocalDpi xmlns:a14="http://schemas.microsoft.com/office/drawing/2010/main" val="0"/>
              </a:ext>
            </a:extLst>
          </a:blip>
          <a:srcRect/>
          <a:stretch>
            <a:fillRect/>
          </a:stretch>
        </p:blipFill>
        <p:spPr bwMode="auto">
          <a:xfrm>
            <a:off x="4191857" y="1387010"/>
            <a:ext cx="4605744" cy="3174715"/>
          </a:xfrm>
          <a:prstGeom prst="rect">
            <a:avLst/>
          </a:prstGeom>
          <a:noFill/>
          <a:ln>
            <a:noFill/>
          </a:ln>
        </p:spPr>
      </p:pic>
      <p:sp>
        <p:nvSpPr>
          <p:cNvPr id="7" name="ZoneTexte 6"/>
          <p:cNvSpPr txBox="1"/>
          <p:nvPr/>
        </p:nvSpPr>
        <p:spPr>
          <a:xfrm>
            <a:off x="5455578" y="796246"/>
            <a:ext cx="2743202" cy="461665"/>
          </a:xfrm>
          <a:prstGeom prst="rect">
            <a:avLst/>
          </a:prstGeom>
          <a:noFill/>
        </p:spPr>
        <p:txBody>
          <a:bodyPr wrap="square" rtlCol="0">
            <a:spAutoFit/>
          </a:bodyPr>
          <a:lstStyle/>
          <a:p>
            <a:r>
              <a:rPr lang="fr-FR" sz="2400" b="1" dirty="0">
                <a:solidFill>
                  <a:srgbClr val="DC38D8"/>
                </a:solidFill>
                <a:latin typeface="Times New Roman" panose="02020603050405020304" pitchFamily="18" charset="0"/>
                <a:cs typeface="Times New Roman" panose="02020603050405020304" pitchFamily="18" charset="0"/>
              </a:rPr>
              <a:t>Inconvénients</a:t>
            </a:r>
          </a:p>
        </p:txBody>
      </p:sp>
    </p:spTree>
    <p:extLst>
      <p:ext uri="{BB962C8B-B14F-4D97-AF65-F5344CB8AC3E}">
        <p14:creationId xmlns:p14="http://schemas.microsoft.com/office/powerpoint/2010/main" val="387781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descr="Reflet d’une ville à la tombée de la nuit sur un bâtiment de verre">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4205" y="-7144"/>
            <a:ext cx="9144000" cy="5143500"/>
          </a:xfrm>
        </p:spPr>
      </p:pic>
      <p:sp>
        <p:nvSpPr>
          <p:cNvPr id="7" name="Ovale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2514600" y="514350"/>
            <a:ext cx="4114800" cy="41148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5" name="Titre 4">
            <a:extLst>
              <a:ext uri="{FF2B5EF4-FFF2-40B4-BE49-F238E27FC236}">
                <a16:creationId xmlns:a16="http://schemas.microsoft.com/office/drawing/2014/main" id="{C0CA4A65-0235-4CB2-B09E-4E2D8F223034}"/>
              </a:ext>
            </a:extLst>
          </p:cNvPr>
          <p:cNvSpPr>
            <a:spLocks noGrp="1"/>
          </p:cNvSpPr>
          <p:nvPr>
            <p:ph type="title"/>
          </p:nvPr>
        </p:nvSpPr>
        <p:spPr>
          <a:xfrm>
            <a:off x="3034259" y="1624700"/>
            <a:ext cx="3005387" cy="1495538"/>
          </a:xfrm>
        </p:spPr>
        <p:txBody>
          <a:bodyPr rtlCol="0"/>
          <a:lstStyle/>
          <a:p>
            <a:pPr rtl="0" eaLnBrk="1" latinLnBrk="0" hangingPunct="1"/>
            <a:r>
              <a:rPr lang="fr-FR" sz="3300" b="1" dirty="0"/>
              <a:t>Les éléments clés du cloud </a:t>
            </a:r>
            <a:r>
              <a:rPr lang="fr-FR" sz="3300" b="1" dirty="0" err="1"/>
              <a:t>computing</a:t>
            </a:r>
            <a:endParaRPr lang="fr-FR" sz="3300" b="1" dirty="0"/>
          </a:p>
        </p:txBody>
      </p:sp>
      <p:sp>
        <p:nvSpPr>
          <p:cNvPr id="2" name="Ovale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6103620" y="4251960"/>
            <a:ext cx="377190" cy="3771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3" name="Ovale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186597" y="971377"/>
            <a:ext cx="519659" cy="5196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dirty="0">
              <a:solidFill>
                <a:prstClr val="white"/>
              </a:solidFill>
              <a:latin typeface="Calibri Light"/>
            </a:endParaRPr>
          </a:p>
        </p:txBody>
      </p:sp>
      <p:sp>
        <p:nvSpPr>
          <p:cNvPr id="4" name="Ovale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2548890" y="678671"/>
            <a:ext cx="188595" cy="188595"/>
          </a:xfrm>
          <a:prstGeom prst="ellipse">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8" name="Espace réservé du texte 7">
            <a:extLst>
              <a:ext uri="{FF2B5EF4-FFF2-40B4-BE49-F238E27FC236}">
                <a16:creationId xmlns:a16="http://schemas.microsoft.com/office/drawing/2014/main" id="{17DE5458-0766-49A5-8982-EF9557A6BB94}"/>
              </a:ext>
            </a:extLst>
          </p:cNvPr>
          <p:cNvSpPr>
            <a:spLocks noGrp="1"/>
          </p:cNvSpPr>
          <p:nvPr>
            <p:ph type="body" sz="quarter" idx="11"/>
          </p:nvPr>
        </p:nvSpPr>
        <p:spPr/>
        <p:txBody>
          <a:bodyPr rtlCol="0"/>
          <a:lstStyle/>
          <a:p>
            <a:pPr rtl="0"/>
            <a:r>
              <a:rPr lang="fr-FR" sz="1600" dirty="0">
                <a:solidFill>
                  <a:srgbClr val="DC38D8"/>
                </a:solidFill>
              </a:rPr>
              <a:t>Nous y sommes presque ! </a:t>
            </a:r>
          </a:p>
        </p:txBody>
      </p:sp>
    </p:spTree>
    <p:extLst>
      <p:ext uri="{BB962C8B-B14F-4D97-AF65-F5344CB8AC3E}">
        <p14:creationId xmlns:p14="http://schemas.microsoft.com/office/powerpoint/2010/main" val="246941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pic>
        <p:nvPicPr>
          <p:cNvPr id="2" name="Image 1">
            <a:extLst>
              <a:ext uri="{FF2B5EF4-FFF2-40B4-BE49-F238E27FC236}">
                <a16:creationId xmlns:a16="http://schemas.microsoft.com/office/drawing/2014/main" id="{237C61E3-A68F-533E-4B5A-66C7D6CA6822}"/>
              </a:ext>
            </a:extLst>
          </p:cNvPr>
          <p:cNvPicPr>
            <a:picLocks noChangeAspect="1"/>
          </p:cNvPicPr>
          <p:nvPr/>
        </p:nvPicPr>
        <p:blipFill>
          <a:blip r:embed="rId2"/>
          <a:stretch>
            <a:fillRect/>
          </a:stretch>
        </p:blipFill>
        <p:spPr>
          <a:xfrm>
            <a:off x="1032040" y="291231"/>
            <a:ext cx="7498730" cy="749873"/>
          </a:xfrm>
          <a:prstGeom prst="rect">
            <a:avLst/>
          </a:prstGeom>
        </p:spPr>
      </p:pic>
      <p:sp>
        <p:nvSpPr>
          <p:cNvPr id="6" name="Bouton d’action : avant ou précédent 5">
            <a:hlinkClick r:id="" action="ppaction://noaction" highlightClick="1"/>
            <a:extLst>
              <a:ext uri="{FF2B5EF4-FFF2-40B4-BE49-F238E27FC236}">
                <a16:creationId xmlns:a16="http://schemas.microsoft.com/office/drawing/2014/main" id="{C0C44081-1D59-7D1B-A3EB-590B8CAE58F8}"/>
              </a:ext>
            </a:extLst>
          </p:cNvPr>
          <p:cNvSpPr/>
          <p:nvPr/>
        </p:nvSpPr>
        <p:spPr>
          <a:xfrm>
            <a:off x="1519341" y="1044540"/>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7" name="Bouton d’action : avant ou précédent 6">
            <a:hlinkClick r:id="" action="ppaction://noaction" highlightClick="1"/>
            <a:extLst>
              <a:ext uri="{FF2B5EF4-FFF2-40B4-BE49-F238E27FC236}">
                <a16:creationId xmlns:a16="http://schemas.microsoft.com/office/drawing/2014/main" id="{D28982D4-AFCD-A3FF-124A-18D54DB405C6}"/>
              </a:ext>
            </a:extLst>
          </p:cNvPr>
          <p:cNvSpPr/>
          <p:nvPr/>
        </p:nvSpPr>
        <p:spPr>
          <a:xfrm>
            <a:off x="1519342" y="1640392"/>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8" name="Bouton d’action : avant ou précédent 7">
            <a:hlinkClick r:id="" action="ppaction://noaction" highlightClick="1"/>
            <a:extLst>
              <a:ext uri="{FF2B5EF4-FFF2-40B4-BE49-F238E27FC236}">
                <a16:creationId xmlns:a16="http://schemas.microsoft.com/office/drawing/2014/main" id="{E9B58C0C-7BD2-4B1B-8948-E0D975B412D9}"/>
              </a:ext>
            </a:extLst>
          </p:cNvPr>
          <p:cNvSpPr/>
          <p:nvPr/>
        </p:nvSpPr>
        <p:spPr>
          <a:xfrm>
            <a:off x="1519341" y="2320559"/>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0" name="Bouton d’action : avant ou précédent 9">
            <a:hlinkClick r:id="" action="ppaction://noaction" highlightClick="1"/>
            <a:extLst>
              <a:ext uri="{FF2B5EF4-FFF2-40B4-BE49-F238E27FC236}">
                <a16:creationId xmlns:a16="http://schemas.microsoft.com/office/drawing/2014/main" id="{41C4B4D3-CA56-F808-D921-3456887392F2}"/>
              </a:ext>
            </a:extLst>
          </p:cNvPr>
          <p:cNvSpPr/>
          <p:nvPr/>
        </p:nvSpPr>
        <p:spPr>
          <a:xfrm>
            <a:off x="1519341" y="2919605"/>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1" name="Bouton d’action : avant ou précédent 10">
            <a:hlinkClick r:id="" action="ppaction://noaction" highlightClick="1"/>
            <a:extLst>
              <a:ext uri="{FF2B5EF4-FFF2-40B4-BE49-F238E27FC236}">
                <a16:creationId xmlns:a16="http://schemas.microsoft.com/office/drawing/2014/main" id="{A5A47B1A-BC6C-33DA-91D2-9018D97F832C}"/>
              </a:ext>
            </a:extLst>
          </p:cNvPr>
          <p:cNvSpPr/>
          <p:nvPr/>
        </p:nvSpPr>
        <p:spPr>
          <a:xfrm>
            <a:off x="1527489" y="3488543"/>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13" name="ZoneTexte 12">
            <a:extLst>
              <a:ext uri="{FF2B5EF4-FFF2-40B4-BE49-F238E27FC236}">
                <a16:creationId xmlns:a16="http://schemas.microsoft.com/office/drawing/2014/main" id="{B596A725-E1D9-EFE6-42B1-A5F0C881B75F}"/>
              </a:ext>
            </a:extLst>
          </p:cNvPr>
          <p:cNvSpPr txBox="1"/>
          <p:nvPr/>
        </p:nvSpPr>
        <p:spPr>
          <a:xfrm>
            <a:off x="1834616" y="1036910"/>
            <a:ext cx="4990809" cy="307777"/>
          </a:xfrm>
          <a:prstGeom prst="rect">
            <a:avLst/>
          </a:prstGeom>
          <a:noFill/>
        </p:spPr>
        <p:txBody>
          <a:bodyPr wrap="square" rtlCol="0">
            <a:spAutoFit/>
          </a:bodyPr>
          <a:lstStyle/>
          <a:p>
            <a:r>
              <a:rPr lang="fr-FR" b="1" dirty="0"/>
              <a:t>Les providers</a:t>
            </a:r>
          </a:p>
        </p:txBody>
      </p:sp>
      <p:sp>
        <p:nvSpPr>
          <p:cNvPr id="14" name="ZoneTexte 13">
            <a:extLst>
              <a:ext uri="{FF2B5EF4-FFF2-40B4-BE49-F238E27FC236}">
                <a16:creationId xmlns:a16="http://schemas.microsoft.com/office/drawing/2014/main" id="{FBC9B5BA-E0F3-2410-17D4-DE30801A82AD}"/>
              </a:ext>
            </a:extLst>
          </p:cNvPr>
          <p:cNvSpPr txBox="1"/>
          <p:nvPr/>
        </p:nvSpPr>
        <p:spPr>
          <a:xfrm>
            <a:off x="1826465" y="1621390"/>
            <a:ext cx="4990809" cy="307777"/>
          </a:xfrm>
          <a:prstGeom prst="rect">
            <a:avLst/>
          </a:prstGeom>
          <a:noFill/>
        </p:spPr>
        <p:txBody>
          <a:bodyPr wrap="square" rtlCol="0">
            <a:spAutoFit/>
          </a:bodyPr>
          <a:lstStyle/>
          <a:p>
            <a:r>
              <a:rPr lang="fr-FR" b="1" dirty="0"/>
              <a:t>Les services</a:t>
            </a:r>
          </a:p>
        </p:txBody>
      </p:sp>
      <p:sp>
        <p:nvSpPr>
          <p:cNvPr id="15" name="ZoneTexte 14">
            <a:extLst>
              <a:ext uri="{FF2B5EF4-FFF2-40B4-BE49-F238E27FC236}">
                <a16:creationId xmlns:a16="http://schemas.microsoft.com/office/drawing/2014/main" id="{452F24A3-0784-B75A-02A0-4FAE1C0233E8}"/>
              </a:ext>
            </a:extLst>
          </p:cNvPr>
          <p:cNvSpPr txBox="1"/>
          <p:nvPr/>
        </p:nvSpPr>
        <p:spPr>
          <a:xfrm>
            <a:off x="1826466" y="2304317"/>
            <a:ext cx="4990809" cy="307777"/>
          </a:xfrm>
          <a:prstGeom prst="rect">
            <a:avLst/>
          </a:prstGeom>
          <a:noFill/>
        </p:spPr>
        <p:txBody>
          <a:bodyPr wrap="square" rtlCol="0">
            <a:spAutoFit/>
          </a:bodyPr>
          <a:lstStyle/>
          <a:p>
            <a:r>
              <a:rPr lang="fr-FR" b="1" dirty="0"/>
              <a:t>La scalabilité, la sécurité, la maintenance</a:t>
            </a:r>
          </a:p>
        </p:txBody>
      </p:sp>
      <p:sp>
        <p:nvSpPr>
          <p:cNvPr id="16" name="ZoneTexte 15">
            <a:extLst>
              <a:ext uri="{FF2B5EF4-FFF2-40B4-BE49-F238E27FC236}">
                <a16:creationId xmlns:a16="http://schemas.microsoft.com/office/drawing/2014/main" id="{55EB3F8D-A486-131A-0683-DC2888E49CD8}"/>
              </a:ext>
            </a:extLst>
          </p:cNvPr>
          <p:cNvSpPr txBox="1"/>
          <p:nvPr/>
        </p:nvSpPr>
        <p:spPr>
          <a:xfrm>
            <a:off x="1834616" y="2919605"/>
            <a:ext cx="4990809" cy="307777"/>
          </a:xfrm>
          <a:prstGeom prst="rect">
            <a:avLst/>
          </a:prstGeom>
          <a:noFill/>
        </p:spPr>
        <p:txBody>
          <a:bodyPr wrap="square" rtlCol="0">
            <a:spAutoFit/>
          </a:bodyPr>
          <a:lstStyle/>
          <a:p>
            <a:r>
              <a:rPr lang="fr-FR" b="1" dirty="0"/>
              <a:t>L’Emplacement et la multi location</a:t>
            </a:r>
          </a:p>
        </p:txBody>
      </p:sp>
      <p:sp>
        <p:nvSpPr>
          <p:cNvPr id="17" name="ZoneTexte 16">
            <a:extLst>
              <a:ext uri="{FF2B5EF4-FFF2-40B4-BE49-F238E27FC236}">
                <a16:creationId xmlns:a16="http://schemas.microsoft.com/office/drawing/2014/main" id="{2F897A38-E5EB-987D-C50D-D4262A930973}"/>
              </a:ext>
            </a:extLst>
          </p:cNvPr>
          <p:cNvSpPr txBox="1"/>
          <p:nvPr/>
        </p:nvSpPr>
        <p:spPr>
          <a:xfrm>
            <a:off x="1826468" y="3488543"/>
            <a:ext cx="4990809" cy="307777"/>
          </a:xfrm>
          <a:prstGeom prst="rect">
            <a:avLst/>
          </a:prstGeom>
          <a:noFill/>
        </p:spPr>
        <p:txBody>
          <a:bodyPr wrap="square" rtlCol="0">
            <a:spAutoFit/>
          </a:bodyPr>
          <a:lstStyle/>
          <a:p>
            <a:r>
              <a:rPr lang="fr-FR" b="1" dirty="0"/>
              <a:t>La fiabilité et la mesure </a:t>
            </a:r>
          </a:p>
        </p:txBody>
      </p:sp>
    </p:spTree>
    <p:extLst>
      <p:ext uri="{BB962C8B-B14F-4D97-AF65-F5344CB8AC3E}">
        <p14:creationId xmlns:p14="http://schemas.microsoft.com/office/powerpoint/2010/main" val="237373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39EF515A-429D-3E60-7CF2-FD311C562E95}"/>
              </a:ext>
            </a:extLst>
          </p:cNvPr>
          <p:cNvGrpSpPr/>
          <p:nvPr/>
        </p:nvGrpSpPr>
        <p:grpSpPr>
          <a:xfrm>
            <a:off x="1625666" y="538716"/>
            <a:ext cx="3697701" cy="461665"/>
            <a:chOff x="1625666" y="538716"/>
            <a:chExt cx="3697701" cy="461665"/>
          </a:xfrm>
        </p:grpSpPr>
        <p:sp>
          <p:nvSpPr>
            <p:cNvPr id="2" name="ZoneTexte 1">
              <a:extLst>
                <a:ext uri="{FF2B5EF4-FFF2-40B4-BE49-F238E27FC236}">
                  <a16:creationId xmlns:a16="http://schemas.microsoft.com/office/drawing/2014/main" id="{E62C7ACA-7DE6-AFEC-460E-79DAC215A644}"/>
                </a:ext>
              </a:extLst>
            </p:cNvPr>
            <p:cNvSpPr txBox="1"/>
            <p:nvPr/>
          </p:nvSpPr>
          <p:spPr>
            <a:xfrm>
              <a:off x="2183219" y="538716"/>
              <a:ext cx="3140148" cy="461665"/>
            </a:xfrm>
            <a:prstGeom prst="rect">
              <a:avLst/>
            </a:prstGeom>
            <a:noFill/>
          </p:spPr>
          <p:txBody>
            <a:bodyPr wrap="square" rtlCol="0">
              <a:spAutoFit/>
            </a:bodyPr>
            <a:lstStyle/>
            <a:p>
              <a:r>
                <a:rPr lang="fr-FR" sz="2400" b="1" dirty="0">
                  <a:solidFill>
                    <a:srgbClr val="DC38D8"/>
                  </a:solidFill>
                </a:rPr>
                <a:t>Les providers</a:t>
              </a:r>
            </a:p>
          </p:txBody>
        </p:sp>
        <p:sp>
          <p:nvSpPr>
            <p:cNvPr id="3" name="Bouton d’action : avant ou précédent 2">
              <a:hlinkClick r:id="" action="ppaction://noaction" highlightClick="1"/>
              <a:extLst>
                <a:ext uri="{FF2B5EF4-FFF2-40B4-BE49-F238E27FC236}">
                  <a16:creationId xmlns:a16="http://schemas.microsoft.com/office/drawing/2014/main" id="{CF1CE191-1749-7196-1084-B3B1EF90234F}"/>
                </a:ext>
              </a:extLst>
            </p:cNvPr>
            <p:cNvSpPr/>
            <p:nvPr/>
          </p:nvSpPr>
          <p:spPr>
            <a:xfrm>
              <a:off x="1625666" y="619474"/>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pSp>
      <p:pic>
        <p:nvPicPr>
          <p:cNvPr id="6" name="Image 5">
            <a:extLst>
              <a:ext uri="{FF2B5EF4-FFF2-40B4-BE49-F238E27FC236}">
                <a16:creationId xmlns:a16="http://schemas.microsoft.com/office/drawing/2014/main" id="{FAC699BB-845A-B4BB-4C5C-E0FCA16F6BF7}"/>
              </a:ext>
            </a:extLst>
          </p:cNvPr>
          <p:cNvPicPr>
            <a:picLocks noChangeAspect="1"/>
          </p:cNvPicPr>
          <p:nvPr/>
        </p:nvPicPr>
        <p:blipFill>
          <a:blip r:embed="rId2"/>
          <a:stretch>
            <a:fillRect/>
          </a:stretch>
        </p:blipFill>
        <p:spPr>
          <a:xfrm>
            <a:off x="1545517" y="1468494"/>
            <a:ext cx="5238055" cy="3055532"/>
          </a:xfrm>
          <a:prstGeom prst="rect">
            <a:avLst/>
          </a:prstGeom>
        </p:spPr>
      </p:pic>
    </p:spTree>
    <p:extLst>
      <p:ext uri="{BB962C8B-B14F-4D97-AF65-F5344CB8AC3E}">
        <p14:creationId xmlns:p14="http://schemas.microsoft.com/office/powerpoint/2010/main" val="1486899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F471304A-8FC0-B897-10C5-4CAB8248961E}"/>
              </a:ext>
            </a:extLst>
          </p:cNvPr>
          <p:cNvGrpSpPr/>
          <p:nvPr/>
        </p:nvGrpSpPr>
        <p:grpSpPr>
          <a:xfrm>
            <a:off x="1625666" y="538716"/>
            <a:ext cx="3697701" cy="461665"/>
            <a:chOff x="1625666" y="538716"/>
            <a:chExt cx="3697701" cy="461665"/>
          </a:xfrm>
        </p:grpSpPr>
        <p:sp>
          <p:nvSpPr>
            <p:cNvPr id="3" name="ZoneTexte 2">
              <a:extLst>
                <a:ext uri="{FF2B5EF4-FFF2-40B4-BE49-F238E27FC236}">
                  <a16:creationId xmlns:a16="http://schemas.microsoft.com/office/drawing/2014/main" id="{230E189B-FCFA-0D3A-33F2-28EC4CF7AC25}"/>
                </a:ext>
              </a:extLst>
            </p:cNvPr>
            <p:cNvSpPr txBox="1"/>
            <p:nvPr/>
          </p:nvSpPr>
          <p:spPr>
            <a:xfrm>
              <a:off x="2183219" y="538716"/>
              <a:ext cx="3140148" cy="461665"/>
            </a:xfrm>
            <a:prstGeom prst="rect">
              <a:avLst/>
            </a:prstGeom>
            <a:noFill/>
          </p:spPr>
          <p:txBody>
            <a:bodyPr wrap="square" rtlCol="0">
              <a:spAutoFit/>
            </a:bodyPr>
            <a:lstStyle/>
            <a:p>
              <a:r>
                <a:rPr lang="fr-FR" sz="2400" b="1" dirty="0">
                  <a:solidFill>
                    <a:srgbClr val="DC38D8"/>
                  </a:solidFill>
                </a:rPr>
                <a:t>Les services</a:t>
              </a:r>
            </a:p>
          </p:txBody>
        </p:sp>
        <p:sp>
          <p:nvSpPr>
            <p:cNvPr id="4" name="Bouton d’action : avant ou précédent 3">
              <a:hlinkClick r:id="" action="ppaction://noaction" highlightClick="1"/>
              <a:extLst>
                <a:ext uri="{FF2B5EF4-FFF2-40B4-BE49-F238E27FC236}">
                  <a16:creationId xmlns:a16="http://schemas.microsoft.com/office/drawing/2014/main" id="{49109706-E8A1-B6DA-675C-C072480CE84B}"/>
                </a:ext>
              </a:extLst>
            </p:cNvPr>
            <p:cNvSpPr/>
            <p:nvPr/>
          </p:nvSpPr>
          <p:spPr>
            <a:xfrm>
              <a:off x="1625666" y="619474"/>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pSp>
      <p:pic>
        <p:nvPicPr>
          <p:cNvPr id="6" name="Image 5">
            <a:extLst>
              <a:ext uri="{FF2B5EF4-FFF2-40B4-BE49-F238E27FC236}">
                <a16:creationId xmlns:a16="http://schemas.microsoft.com/office/drawing/2014/main" id="{7E2C36B1-E173-E429-ECB7-C819E7C5C8ED}"/>
              </a:ext>
            </a:extLst>
          </p:cNvPr>
          <p:cNvPicPr>
            <a:picLocks noChangeAspect="1"/>
          </p:cNvPicPr>
          <p:nvPr/>
        </p:nvPicPr>
        <p:blipFill>
          <a:blip r:embed="rId2"/>
          <a:stretch>
            <a:fillRect/>
          </a:stretch>
        </p:blipFill>
        <p:spPr>
          <a:xfrm>
            <a:off x="465617" y="1453115"/>
            <a:ext cx="4222190" cy="2430775"/>
          </a:xfrm>
          <a:prstGeom prst="rect">
            <a:avLst/>
          </a:prstGeom>
        </p:spPr>
      </p:pic>
      <p:pic>
        <p:nvPicPr>
          <p:cNvPr id="8" name="Image 7">
            <a:extLst>
              <a:ext uri="{FF2B5EF4-FFF2-40B4-BE49-F238E27FC236}">
                <a16:creationId xmlns:a16="http://schemas.microsoft.com/office/drawing/2014/main" id="{7D7D5B3B-4751-32DA-2AEB-8EDB6F3CC283}"/>
              </a:ext>
            </a:extLst>
          </p:cNvPr>
          <p:cNvPicPr>
            <a:picLocks noChangeAspect="1"/>
          </p:cNvPicPr>
          <p:nvPr/>
        </p:nvPicPr>
        <p:blipFill>
          <a:blip r:embed="rId3"/>
          <a:stretch>
            <a:fillRect/>
          </a:stretch>
        </p:blipFill>
        <p:spPr>
          <a:xfrm>
            <a:off x="5393365" y="1552360"/>
            <a:ext cx="3111484" cy="2232283"/>
          </a:xfrm>
          <a:prstGeom prst="rect">
            <a:avLst/>
          </a:prstGeom>
        </p:spPr>
      </p:pic>
    </p:spTree>
    <p:extLst>
      <p:ext uri="{BB962C8B-B14F-4D97-AF65-F5344CB8AC3E}">
        <p14:creationId xmlns:p14="http://schemas.microsoft.com/office/powerpoint/2010/main" val="110079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F794494C-0DE5-95C6-32DB-843FA893424D}"/>
              </a:ext>
            </a:extLst>
          </p:cNvPr>
          <p:cNvGrpSpPr/>
          <p:nvPr/>
        </p:nvGrpSpPr>
        <p:grpSpPr>
          <a:xfrm>
            <a:off x="1625666" y="538716"/>
            <a:ext cx="6922911" cy="461665"/>
            <a:chOff x="1625666" y="538716"/>
            <a:chExt cx="6922911" cy="461665"/>
          </a:xfrm>
        </p:grpSpPr>
        <p:sp>
          <p:nvSpPr>
            <p:cNvPr id="3" name="ZoneTexte 2">
              <a:extLst>
                <a:ext uri="{FF2B5EF4-FFF2-40B4-BE49-F238E27FC236}">
                  <a16:creationId xmlns:a16="http://schemas.microsoft.com/office/drawing/2014/main" id="{ACA19EA4-E355-E19E-F34C-7963EBBAB6E2}"/>
                </a:ext>
              </a:extLst>
            </p:cNvPr>
            <p:cNvSpPr txBox="1"/>
            <p:nvPr/>
          </p:nvSpPr>
          <p:spPr>
            <a:xfrm>
              <a:off x="2183219" y="538716"/>
              <a:ext cx="6365358" cy="461665"/>
            </a:xfrm>
            <a:prstGeom prst="rect">
              <a:avLst/>
            </a:prstGeom>
            <a:noFill/>
          </p:spPr>
          <p:txBody>
            <a:bodyPr wrap="square" rtlCol="0">
              <a:spAutoFit/>
            </a:bodyPr>
            <a:lstStyle/>
            <a:p>
              <a:r>
                <a:rPr lang="fr-FR" sz="2400" b="1" dirty="0">
                  <a:solidFill>
                    <a:srgbClr val="DC38D8"/>
                  </a:solidFill>
                </a:rPr>
                <a:t>La scalabilité, la sécurité, la maintenance</a:t>
              </a:r>
            </a:p>
          </p:txBody>
        </p:sp>
        <p:sp>
          <p:nvSpPr>
            <p:cNvPr id="4" name="Bouton d’action : avant ou précédent 3">
              <a:hlinkClick r:id="" action="ppaction://noaction" highlightClick="1"/>
              <a:extLst>
                <a:ext uri="{FF2B5EF4-FFF2-40B4-BE49-F238E27FC236}">
                  <a16:creationId xmlns:a16="http://schemas.microsoft.com/office/drawing/2014/main" id="{121288B4-A07B-CBB3-4253-8023E71AA461}"/>
                </a:ext>
              </a:extLst>
            </p:cNvPr>
            <p:cNvSpPr/>
            <p:nvPr/>
          </p:nvSpPr>
          <p:spPr>
            <a:xfrm>
              <a:off x="1625666" y="619474"/>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pSp>
      <p:sp>
        <p:nvSpPr>
          <p:cNvPr id="5" name="ZoneTexte 4">
            <a:extLst>
              <a:ext uri="{FF2B5EF4-FFF2-40B4-BE49-F238E27FC236}">
                <a16:creationId xmlns:a16="http://schemas.microsoft.com/office/drawing/2014/main" id="{55FB3F45-1B56-7B9D-8003-03A5DFDD2F61}"/>
              </a:ext>
            </a:extLst>
          </p:cNvPr>
          <p:cNvSpPr txBox="1"/>
          <p:nvPr/>
        </p:nvSpPr>
        <p:spPr>
          <a:xfrm>
            <a:off x="765592" y="1382231"/>
            <a:ext cx="7109590" cy="3539430"/>
          </a:xfrm>
          <a:prstGeom prst="rect">
            <a:avLst/>
          </a:prstGeom>
          <a:noFill/>
        </p:spPr>
        <p:txBody>
          <a:bodyPr wrap="square" rtlCol="0">
            <a:spAutoFit/>
          </a:bodyPr>
          <a:lstStyle/>
          <a:p>
            <a:r>
              <a:rPr lang="fr-FR" b="1" dirty="0"/>
              <a:t>La scalabilité </a:t>
            </a:r>
            <a:r>
              <a:rPr lang="fr-FR" dirty="0"/>
              <a:t>: de l'anglais </a:t>
            </a:r>
            <a:r>
              <a:rPr lang="fr-FR" dirty="0" err="1"/>
              <a:t>scalability</a:t>
            </a:r>
            <a:r>
              <a:rPr lang="fr-FR" dirty="0"/>
              <a:t>, désigne la capacité du cloud à continuer de fonctionner de manière normale lorsque le nombre d'utilisateurs augmente d'un ordre de grandeur.</a:t>
            </a:r>
          </a:p>
          <a:p>
            <a:endParaRPr lang="fr-FR" dirty="0"/>
          </a:p>
          <a:p>
            <a:r>
              <a:rPr lang="fr-FR" b="1" dirty="0"/>
              <a:t>La sécurité </a:t>
            </a:r>
            <a:r>
              <a:rPr lang="fr-FR" dirty="0"/>
              <a:t>: en raison de la centralisation des données, les fournisseurs sont en mesure de consacrer des ressources à la résolution des problèmes de sécurité</a:t>
            </a:r>
          </a:p>
          <a:p>
            <a:r>
              <a:rPr lang="fr-FR" dirty="0"/>
              <a:t>que de nombreux clients ne peuvent pas se permettre. Celle-ci est fortement augmentée lorsque les données sont réparties sur une plus grande</a:t>
            </a:r>
          </a:p>
          <a:p>
            <a:r>
              <a:rPr lang="fr-FR" dirty="0"/>
              <a:t>zone et/ou nombre d'appareils.</a:t>
            </a:r>
          </a:p>
          <a:p>
            <a:endParaRPr lang="fr-FR" dirty="0"/>
          </a:p>
          <a:p>
            <a:r>
              <a:rPr lang="fr-FR" b="1" dirty="0"/>
              <a:t>La maintenance </a:t>
            </a:r>
            <a:r>
              <a:rPr lang="fr-FR" dirty="0"/>
              <a:t>: les applications de cloud </a:t>
            </a:r>
            <a:r>
              <a:rPr lang="fr-FR" dirty="0" err="1"/>
              <a:t>computing</a:t>
            </a:r>
            <a:r>
              <a:rPr lang="fr-FR" dirty="0"/>
              <a:t> sont plus faciles à maintenir, puisqu'elles n'ont pas besoin d'être installées sur l’ordinateur de chaque utilisateur. Elles sont plus faciles à soutenir et à améliorer puisque les changements parviennent instantanément aux clients.</a:t>
            </a:r>
          </a:p>
          <a:p>
            <a:endParaRPr lang="fr-FR" dirty="0"/>
          </a:p>
          <a:p>
            <a:endParaRPr lang="fr-FR" dirty="0"/>
          </a:p>
        </p:txBody>
      </p:sp>
    </p:spTree>
    <p:extLst>
      <p:ext uri="{BB962C8B-B14F-4D97-AF65-F5344CB8AC3E}">
        <p14:creationId xmlns:p14="http://schemas.microsoft.com/office/powerpoint/2010/main" val="361019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descr="Reflet d’une ville à la tombée de la nuit sur un bâtiment de verre">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4205" y="-7144"/>
            <a:ext cx="9144000" cy="5143500"/>
          </a:xfrm>
        </p:spPr>
      </p:pic>
      <p:sp>
        <p:nvSpPr>
          <p:cNvPr id="7" name="Ovale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2514600" y="514350"/>
            <a:ext cx="4114800" cy="41148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5" name="Titre 4">
            <a:extLst>
              <a:ext uri="{FF2B5EF4-FFF2-40B4-BE49-F238E27FC236}">
                <a16:creationId xmlns:a16="http://schemas.microsoft.com/office/drawing/2014/main" id="{C0CA4A65-0235-4CB2-B09E-4E2D8F223034}"/>
              </a:ext>
            </a:extLst>
          </p:cNvPr>
          <p:cNvSpPr>
            <a:spLocks noGrp="1"/>
          </p:cNvSpPr>
          <p:nvPr>
            <p:ph type="title"/>
          </p:nvPr>
        </p:nvSpPr>
        <p:spPr>
          <a:xfrm>
            <a:off x="3034259" y="1624700"/>
            <a:ext cx="3005387" cy="1495538"/>
          </a:xfrm>
        </p:spPr>
        <p:txBody>
          <a:bodyPr rtlCol="0"/>
          <a:lstStyle/>
          <a:p>
            <a:pPr rtl="0" eaLnBrk="1" latinLnBrk="0" hangingPunct="1"/>
            <a:r>
              <a:rPr lang="fr-FR" sz="3300" b="1" dirty="0" err="1"/>
              <a:t>Génèse</a:t>
            </a:r>
            <a:r>
              <a:rPr lang="fr-FR" sz="3300" b="1" dirty="0"/>
              <a:t> </a:t>
            </a:r>
            <a:br>
              <a:rPr lang="fr-FR" sz="3300" b="1" dirty="0"/>
            </a:br>
            <a:r>
              <a:rPr lang="fr-FR" sz="3300" b="1" dirty="0"/>
              <a:t>du cloud </a:t>
            </a:r>
            <a:r>
              <a:rPr lang="fr-FR" sz="3300" b="1" dirty="0" err="1"/>
              <a:t>computing</a:t>
            </a:r>
            <a:endParaRPr lang="fr-FR" sz="3300" b="1" dirty="0"/>
          </a:p>
        </p:txBody>
      </p:sp>
      <p:sp>
        <p:nvSpPr>
          <p:cNvPr id="2" name="Ovale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6103620" y="4251960"/>
            <a:ext cx="377190" cy="3771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3" name="Ovale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186597" y="971377"/>
            <a:ext cx="519659" cy="5196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dirty="0">
              <a:solidFill>
                <a:prstClr val="white"/>
              </a:solidFill>
              <a:latin typeface="Calibri Light"/>
            </a:endParaRPr>
          </a:p>
        </p:txBody>
      </p:sp>
      <p:sp>
        <p:nvSpPr>
          <p:cNvPr id="4" name="Ovale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2548890" y="678671"/>
            <a:ext cx="188595" cy="188595"/>
          </a:xfrm>
          <a:prstGeom prst="ellipse">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fr-FR" sz="1350" kern="1200">
              <a:solidFill>
                <a:prstClr val="white"/>
              </a:solidFill>
              <a:latin typeface="Calibri Light"/>
            </a:endParaRPr>
          </a:p>
        </p:txBody>
      </p:sp>
      <p:sp>
        <p:nvSpPr>
          <p:cNvPr id="8" name="Espace réservé du texte 7">
            <a:extLst>
              <a:ext uri="{FF2B5EF4-FFF2-40B4-BE49-F238E27FC236}">
                <a16:creationId xmlns:a16="http://schemas.microsoft.com/office/drawing/2014/main" id="{17DE5458-0766-49A5-8982-EF9557A6BB94}"/>
              </a:ext>
            </a:extLst>
          </p:cNvPr>
          <p:cNvSpPr>
            <a:spLocks noGrp="1"/>
          </p:cNvSpPr>
          <p:nvPr>
            <p:ph type="body" sz="quarter" idx="11"/>
          </p:nvPr>
        </p:nvSpPr>
        <p:spPr/>
        <p:txBody>
          <a:bodyPr rtlCol="0"/>
          <a:lstStyle/>
          <a:p>
            <a:pPr rtl="0"/>
            <a:r>
              <a:rPr lang="fr-FR" sz="2800" dirty="0">
                <a:solidFill>
                  <a:srgbClr val="DC38D8"/>
                </a:solidFill>
              </a:rPr>
              <a:t>Commençons</a:t>
            </a:r>
          </a:p>
        </p:txBody>
      </p:sp>
    </p:spTree>
    <p:extLst>
      <p:ext uri="{BB962C8B-B14F-4D97-AF65-F5344CB8AC3E}">
        <p14:creationId xmlns:p14="http://schemas.microsoft.com/office/powerpoint/2010/main" val="3683265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CCFDB5C-7707-1487-E1FA-583316548D0B}"/>
              </a:ext>
            </a:extLst>
          </p:cNvPr>
          <p:cNvGrpSpPr/>
          <p:nvPr/>
        </p:nvGrpSpPr>
        <p:grpSpPr>
          <a:xfrm>
            <a:off x="1625666" y="559981"/>
            <a:ext cx="6221162" cy="461665"/>
            <a:chOff x="1625666" y="558821"/>
            <a:chExt cx="3364215" cy="436474"/>
          </a:xfrm>
        </p:grpSpPr>
        <p:sp>
          <p:nvSpPr>
            <p:cNvPr id="3" name="ZoneTexte 2">
              <a:extLst>
                <a:ext uri="{FF2B5EF4-FFF2-40B4-BE49-F238E27FC236}">
                  <a16:creationId xmlns:a16="http://schemas.microsoft.com/office/drawing/2014/main" id="{6990E45B-D847-A7FA-9354-6421A20456D6}"/>
                </a:ext>
              </a:extLst>
            </p:cNvPr>
            <p:cNvSpPr txBox="1"/>
            <p:nvPr/>
          </p:nvSpPr>
          <p:spPr>
            <a:xfrm>
              <a:off x="1849733" y="558821"/>
              <a:ext cx="3140148" cy="436474"/>
            </a:xfrm>
            <a:prstGeom prst="rect">
              <a:avLst/>
            </a:prstGeom>
            <a:noFill/>
          </p:spPr>
          <p:txBody>
            <a:bodyPr wrap="square" rtlCol="0">
              <a:spAutoFit/>
            </a:bodyPr>
            <a:lstStyle/>
            <a:p>
              <a:r>
                <a:rPr lang="fr-FR" sz="2400" b="1" dirty="0">
                  <a:solidFill>
                    <a:srgbClr val="DC38D8"/>
                  </a:solidFill>
                </a:rPr>
                <a:t>L’Emplacement et la multi location</a:t>
              </a:r>
            </a:p>
          </p:txBody>
        </p:sp>
        <p:sp>
          <p:nvSpPr>
            <p:cNvPr id="4" name="Bouton d’action : avant ou précédent 3">
              <a:hlinkClick r:id="" action="ppaction://noaction" highlightClick="1"/>
              <a:extLst>
                <a:ext uri="{FF2B5EF4-FFF2-40B4-BE49-F238E27FC236}">
                  <a16:creationId xmlns:a16="http://schemas.microsoft.com/office/drawing/2014/main" id="{FC3E3E7E-287A-A8D9-F3CB-F6A4539D96E5}"/>
                </a:ext>
              </a:extLst>
            </p:cNvPr>
            <p:cNvSpPr/>
            <p:nvPr/>
          </p:nvSpPr>
          <p:spPr>
            <a:xfrm>
              <a:off x="1625666" y="619474"/>
              <a:ext cx="16734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pSp>
      <p:sp>
        <p:nvSpPr>
          <p:cNvPr id="5" name="ZoneTexte 4">
            <a:extLst>
              <a:ext uri="{FF2B5EF4-FFF2-40B4-BE49-F238E27FC236}">
                <a16:creationId xmlns:a16="http://schemas.microsoft.com/office/drawing/2014/main" id="{D81CC368-7798-6555-D8CC-C8D187DD5F7D}"/>
              </a:ext>
            </a:extLst>
          </p:cNvPr>
          <p:cNvSpPr txBox="1"/>
          <p:nvPr/>
        </p:nvSpPr>
        <p:spPr>
          <a:xfrm>
            <a:off x="878958" y="1488558"/>
            <a:ext cx="6677247" cy="3108543"/>
          </a:xfrm>
          <a:prstGeom prst="rect">
            <a:avLst/>
          </a:prstGeom>
          <a:noFill/>
        </p:spPr>
        <p:txBody>
          <a:bodyPr wrap="square" rtlCol="0">
            <a:spAutoFit/>
          </a:bodyPr>
          <a:lstStyle/>
          <a:p>
            <a:r>
              <a:rPr lang="fr-FR" b="1" dirty="0"/>
              <a:t>L'indépendance de l'appareil et de l'emplacement </a:t>
            </a:r>
            <a:r>
              <a:rPr lang="fr-FR" dirty="0"/>
              <a:t>permet aux utilisateurs d'accéder aux systèmes à l'aide d'un navigateur Web, quel que soit leur emplacement ou encore l’appareil qu’ils utilisent (par exemple, PC, mobile).</a:t>
            </a:r>
          </a:p>
          <a:p>
            <a:r>
              <a:rPr lang="fr-FR" dirty="0"/>
              <a:t>Comme l'infrastructure est hors site (généralement fournie par un tiers) et accessibles via Internet, les utilisateurs peuvent se connecter de n'importe où.</a:t>
            </a:r>
          </a:p>
          <a:p>
            <a:endParaRPr lang="fr-FR" dirty="0"/>
          </a:p>
          <a:p>
            <a:endParaRPr lang="fr-FR" dirty="0"/>
          </a:p>
          <a:p>
            <a:endParaRPr lang="fr-FR" dirty="0"/>
          </a:p>
          <a:p>
            <a:r>
              <a:rPr lang="fr-FR" b="1" dirty="0"/>
              <a:t>La multi location </a:t>
            </a:r>
            <a:r>
              <a:rPr lang="fr-FR" dirty="0"/>
              <a:t>permet le partage des ressources et des coûts entre un grand nombre d'utilisateurs, ceci pour une centralisation des infrastructures dans des endroits à moindre coût (tels que l'immobilier, l'électricité, etc.)</a:t>
            </a:r>
          </a:p>
          <a:p>
            <a:endParaRPr lang="fr-FR" dirty="0"/>
          </a:p>
          <a:p>
            <a:endParaRPr lang="fr-FR" dirty="0"/>
          </a:p>
          <a:p>
            <a:endParaRPr lang="fr-FR" dirty="0"/>
          </a:p>
        </p:txBody>
      </p:sp>
    </p:spTree>
    <p:extLst>
      <p:ext uri="{BB962C8B-B14F-4D97-AF65-F5344CB8AC3E}">
        <p14:creationId xmlns:p14="http://schemas.microsoft.com/office/powerpoint/2010/main" val="1039389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D3D1F0C2-DC6A-EB5E-FE75-23DD6BE00D2C}"/>
              </a:ext>
            </a:extLst>
          </p:cNvPr>
          <p:cNvGrpSpPr/>
          <p:nvPr/>
        </p:nvGrpSpPr>
        <p:grpSpPr>
          <a:xfrm>
            <a:off x="1625666" y="538716"/>
            <a:ext cx="4576660" cy="830997"/>
            <a:chOff x="1625666" y="538716"/>
            <a:chExt cx="3697701" cy="830997"/>
          </a:xfrm>
        </p:grpSpPr>
        <p:sp>
          <p:nvSpPr>
            <p:cNvPr id="3" name="ZoneTexte 2">
              <a:extLst>
                <a:ext uri="{FF2B5EF4-FFF2-40B4-BE49-F238E27FC236}">
                  <a16:creationId xmlns:a16="http://schemas.microsoft.com/office/drawing/2014/main" id="{F4521504-4FF4-0FCC-09E1-87A5906A87D4}"/>
                </a:ext>
              </a:extLst>
            </p:cNvPr>
            <p:cNvSpPr txBox="1"/>
            <p:nvPr/>
          </p:nvSpPr>
          <p:spPr>
            <a:xfrm>
              <a:off x="2183219" y="538716"/>
              <a:ext cx="3140148" cy="830997"/>
            </a:xfrm>
            <a:prstGeom prst="rect">
              <a:avLst/>
            </a:prstGeom>
            <a:noFill/>
          </p:spPr>
          <p:txBody>
            <a:bodyPr wrap="square" rtlCol="0">
              <a:spAutoFit/>
            </a:bodyPr>
            <a:lstStyle/>
            <a:p>
              <a:r>
                <a:rPr lang="fr-FR" sz="2400" b="1" dirty="0">
                  <a:solidFill>
                    <a:srgbClr val="DC38D8"/>
                  </a:solidFill>
                </a:rPr>
                <a:t>La fiabilité et la mesure </a:t>
              </a:r>
            </a:p>
          </p:txBody>
        </p:sp>
        <p:sp>
          <p:nvSpPr>
            <p:cNvPr id="4" name="Bouton d’action : avant ou précédent 3">
              <a:hlinkClick r:id="" action="ppaction://noaction" highlightClick="1"/>
              <a:extLst>
                <a:ext uri="{FF2B5EF4-FFF2-40B4-BE49-F238E27FC236}">
                  <a16:creationId xmlns:a16="http://schemas.microsoft.com/office/drawing/2014/main" id="{E28BEDF4-38E6-7272-E97D-F873EDE78530}"/>
                </a:ext>
              </a:extLst>
            </p:cNvPr>
            <p:cNvSpPr/>
            <p:nvPr/>
          </p:nvSpPr>
          <p:spPr>
            <a:xfrm>
              <a:off x="1625666" y="619474"/>
              <a:ext cx="307127" cy="300147"/>
            </a:xfrm>
            <a:prstGeom prst="actionButtonForwardNext">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grpSp>
      <p:sp>
        <p:nvSpPr>
          <p:cNvPr id="5" name="ZoneTexte 4">
            <a:extLst>
              <a:ext uri="{FF2B5EF4-FFF2-40B4-BE49-F238E27FC236}">
                <a16:creationId xmlns:a16="http://schemas.microsoft.com/office/drawing/2014/main" id="{EDC7A3F9-535A-3F5E-7FFD-93507AA635C0}"/>
              </a:ext>
            </a:extLst>
          </p:cNvPr>
          <p:cNvSpPr txBox="1"/>
          <p:nvPr/>
        </p:nvSpPr>
        <p:spPr>
          <a:xfrm>
            <a:off x="1141228" y="1899683"/>
            <a:ext cx="6634716" cy="1815882"/>
          </a:xfrm>
          <a:prstGeom prst="rect">
            <a:avLst/>
          </a:prstGeom>
          <a:noFill/>
        </p:spPr>
        <p:txBody>
          <a:bodyPr wrap="square" rtlCol="0">
            <a:spAutoFit/>
          </a:bodyPr>
          <a:lstStyle/>
          <a:p>
            <a:r>
              <a:rPr lang="fr-FR" b="1" dirty="0"/>
              <a:t>La fiabilité : </a:t>
            </a:r>
            <a:r>
              <a:rPr lang="fr-FR" dirty="0"/>
              <a:t>pour la continuité des activités et la reprise après sinistre. Ce qui rend le cloud </a:t>
            </a:r>
            <a:r>
              <a:rPr lang="fr-FR" dirty="0" err="1"/>
              <a:t>computing</a:t>
            </a:r>
            <a:r>
              <a:rPr lang="fr-FR" dirty="0"/>
              <a:t> bien conçu adapté.</a:t>
            </a:r>
          </a:p>
          <a:p>
            <a:endParaRPr lang="fr-FR" dirty="0"/>
          </a:p>
          <a:p>
            <a:endParaRPr lang="fr-FR" dirty="0"/>
          </a:p>
          <a:p>
            <a:endParaRPr lang="fr-FR" dirty="0"/>
          </a:p>
          <a:p>
            <a:endParaRPr lang="fr-FR" dirty="0"/>
          </a:p>
          <a:p>
            <a:r>
              <a:rPr lang="fr-FR" b="1" dirty="0"/>
              <a:t>La mesure </a:t>
            </a:r>
            <a:r>
              <a:rPr lang="fr-FR" dirty="0"/>
              <a:t>: l'utilisation des ressources de cloud </a:t>
            </a:r>
            <a:r>
              <a:rPr lang="fr-FR" dirty="0" err="1"/>
              <a:t>computing</a:t>
            </a:r>
            <a:r>
              <a:rPr lang="fr-FR" dirty="0"/>
              <a:t> est mesurable par client et de façon quotidienne, hebdomadaire, mensuelle et annuelle.</a:t>
            </a:r>
          </a:p>
        </p:txBody>
      </p:sp>
    </p:spTree>
    <p:extLst>
      <p:ext uri="{BB962C8B-B14F-4D97-AF65-F5344CB8AC3E}">
        <p14:creationId xmlns:p14="http://schemas.microsoft.com/office/powerpoint/2010/main" val="288757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548A0B0-390B-A454-31DE-C1E19632A454}"/>
              </a:ext>
            </a:extLst>
          </p:cNvPr>
          <p:cNvSpPr txBox="1"/>
          <p:nvPr/>
        </p:nvSpPr>
        <p:spPr>
          <a:xfrm>
            <a:off x="1067964" y="265245"/>
            <a:ext cx="6666045" cy="5539978"/>
          </a:xfrm>
          <a:prstGeom prst="rect">
            <a:avLst/>
          </a:prstGeom>
          <a:noFill/>
        </p:spPr>
        <p:txBody>
          <a:bodyPr wrap="square" rtlCol="0">
            <a:spAutoFit/>
          </a:bodyPr>
          <a:lstStyle/>
          <a:p>
            <a:r>
              <a:rPr lang="fr-FR" sz="2000" b="1" dirty="0">
                <a:solidFill>
                  <a:srgbClr val="DC38D8"/>
                </a:solidFill>
              </a:rPr>
              <a:t>Références bibliographiques</a:t>
            </a:r>
          </a:p>
          <a:p>
            <a:endParaRPr lang="fr-FR" sz="2000" b="1" dirty="0">
              <a:solidFill>
                <a:schemeClr val="bg1">
                  <a:lumMod val="10000"/>
                </a:schemeClr>
              </a:solidFill>
            </a:endParaRPr>
          </a:p>
          <a:p>
            <a:pPr marL="342900" indent="-342900">
              <a:buFont typeface="Wingdings" panose="05000000000000000000" pitchFamily="2" charset="2"/>
              <a:buChar char="q"/>
            </a:pPr>
            <a:r>
              <a:rPr lang="fr-FR" i="1" dirty="0">
                <a:solidFill>
                  <a:srgbClr val="0070C0"/>
                </a:solidFill>
              </a:rPr>
              <a:t>Cloud </a:t>
            </a:r>
            <a:r>
              <a:rPr lang="fr-FR" i="1" dirty="0" err="1">
                <a:solidFill>
                  <a:srgbClr val="0070C0"/>
                </a:solidFill>
              </a:rPr>
              <a:t>computing</a:t>
            </a:r>
            <a:r>
              <a:rPr lang="fr-FR" i="1" dirty="0">
                <a:solidFill>
                  <a:srgbClr val="0070C0"/>
                </a:solidFill>
              </a:rPr>
              <a:t> </a:t>
            </a:r>
            <a:r>
              <a:rPr lang="fr-FR" i="1" dirty="0" err="1">
                <a:solidFill>
                  <a:srgbClr val="0070C0"/>
                </a:solidFill>
              </a:rPr>
              <a:t>implementation</a:t>
            </a:r>
            <a:r>
              <a:rPr lang="fr-FR" i="1" dirty="0">
                <a:solidFill>
                  <a:srgbClr val="0070C0"/>
                </a:solidFill>
              </a:rPr>
              <a:t>, management and </a:t>
            </a:r>
            <a:r>
              <a:rPr lang="fr-FR" i="1" dirty="0" err="1">
                <a:solidFill>
                  <a:srgbClr val="0070C0"/>
                </a:solidFill>
              </a:rPr>
              <a:t>security</a:t>
            </a:r>
            <a:r>
              <a:rPr lang="fr-FR" b="1" i="1" dirty="0">
                <a:solidFill>
                  <a:srgbClr val="0070C0"/>
                </a:solidFill>
              </a:rPr>
              <a:t>.</a:t>
            </a:r>
            <a:r>
              <a:rPr lang="fr-FR" b="1" dirty="0">
                <a:solidFill>
                  <a:srgbClr val="0070C0"/>
                </a:solidFill>
              </a:rPr>
              <a:t> </a:t>
            </a:r>
          </a:p>
          <a:p>
            <a:r>
              <a:rPr lang="fr-FR" b="1" dirty="0">
                <a:solidFill>
                  <a:schemeClr val="bg1">
                    <a:lumMod val="10000"/>
                  </a:schemeClr>
                </a:solidFill>
              </a:rPr>
              <a:t>      John W. </a:t>
            </a:r>
            <a:r>
              <a:rPr lang="fr-FR" b="1" dirty="0" err="1">
                <a:solidFill>
                  <a:schemeClr val="bg1">
                    <a:lumMod val="10000"/>
                  </a:schemeClr>
                </a:solidFill>
              </a:rPr>
              <a:t>Rittinghouse</a:t>
            </a:r>
            <a:r>
              <a:rPr lang="fr-FR" b="1" dirty="0">
                <a:solidFill>
                  <a:schemeClr val="bg1">
                    <a:lumMod val="10000"/>
                  </a:schemeClr>
                </a:solidFill>
              </a:rPr>
              <a:t> &amp; James F. </a:t>
            </a:r>
            <a:r>
              <a:rPr lang="fr-FR" b="1" dirty="0" err="1">
                <a:solidFill>
                  <a:schemeClr val="bg1">
                    <a:lumMod val="10000"/>
                  </a:schemeClr>
                </a:solidFill>
              </a:rPr>
              <a:t>Ransome</a:t>
            </a:r>
            <a:r>
              <a:rPr lang="fr-FR" b="1" dirty="0">
                <a:solidFill>
                  <a:schemeClr val="bg1">
                    <a:lumMod val="10000"/>
                  </a:schemeClr>
                </a:solidFill>
              </a:rPr>
              <a:t>.</a:t>
            </a:r>
          </a:p>
          <a:p>
            <a:endParaRPr lang="fr-FR" b="1" dirty="0">
              <a:solidFill>
                <a:schemeClr val="bg1">
                  <a:lumMod val="10000"/>
                </a:schemeClr>
              </a:solidFill>
            </a:endParaRPr>
          </a:p>
          <a:p>
            <a:pPr marL="342900" indent="-342900">
              <a:buFont typeface="Wingdings" panose="05000000000000000000" pitchFamily="2" charset="2"/>
              <a:buChar char="q"/>
            </a:pPr>
            <a:endParaRPr lang="fr-FR" b="1" dirty="0">
              <a:solidFill>
                <a:schemeClr val="bg1">
                  <a:lumMod val="10000"/>
                </a:schemeClr>
              </a:solidFill>
            </a:endParaRPr>
          </a:p>
          <a:p>
            <a:pPr marL="342900" indent="-342900">
              <a:buFont typeface="Wingdings" panose="05000000000000000000" pitchFamily="2" charset="2"/>
              <a:buChar char="q"/>
            </a:pPr>
            <a:r>
              <a:rPr lang="fr-FR" i="1" dirty="0" err="1">
                <a:solidFill>
                  <a:srgbClr val="0070C0"/>
                </a:solidFill>
              </a:rPr>
              <a:t>Bid</a:t>
            </a:r>
            <a:r>
              <a:rPr lang="fr-FR" i="1" dirty="0">
                <a:solidFill>
                  <a:srgbClr val="0070C0"/>
                </a:solidFill>
              </a:rPr>
              <a:t> data </a:t>
            </a:r>
            <a:r>
              <a:rPr lang="fr-FR" i="1" dirty="0" err="1">
                <a:solidFill>
                  <a:srgbClr val="0070C0"/>
                </a:solidFill>
              </a:rPr>
              <a:t>analytics</a:t>
            </a:r>
            <a:r>
              <a:rPr lang="fr-FR" i="1" dirty="0">
                <a:solidFill>
                  <a:srgbClr val="0070C0"/>
                </a:solidFill>
              </a:rPr>
              <a:t> and cloud </a:t>
            </a:r>
            <a:r>
              <a:rPr lang="fr-FR" i="1" dirty="0" err="1">
                <a:solidFill>
                  <a:srgbClr val="0070C0"/>
                </a:solidFill>
              </a:rPr>
              <a:t>computing</a:t>
            </a:r>
            <a:r>
              <a:rPr lang="fr-FR" i="1" dirty="0">
                <a:solidFill>
                  <a:srgbClr val="0070C0"/>
                </a:solidFill>
              </a:rPr>
              <a:t> </a:t>
            </a:r>
            <a:r>
              <a:rPr lang="fr-FR" i="1" dirty="0" err="1">
                <a:solidFill>
                  <a:srgbClr val="0070C0"/>
                </a:solidFill>
              </a:rPr>
              <a:t>theory</a:t>
            </a:r>
            <a:r>
              <a:rPr lang="fr-FR" i="1" dirty="0">
                <a:solidFill>
                  <a:srgbClr val="0070C0"/>
                </a:solidFill>
              </a:rPr>
              <a:t>, </a:t>
            </a:r>
            <a:r>
              <a:rPr lang="fr-FR" i="1" dirty="0" err="1">
                <a:solidFill>
                  <a:srgbClr val="0070C0"/>
                </a:solidFill>
              </a:rPr>
              <a:t>algorithm</a:t>
            </a:r>
            <a:r>
              <a:rPr lang="fr-FR" i="1" dirty="0">
                <a:solidFill>
                  <a:srgbClr val="0070C0"/>
                </a:solidFill>
              </a:rPr>
              <a:t> et applications</a:t>
            </a:r>
            <a:r>
              <a:rPr lang="fr-FR" b="1" i="1" dirty="0">
                <a:solidFill>
                  <a:schemeClr val="bg1">
                    <a:lumMod val="10000"/>
                  </a:schemeClr>
                </a:solidFill>
              </a:rPr>
              <a:t>. </a:t>
            </a:r>
            <a:r>
              <a:rPr lang="fr-FR" b="1" dirty="0">
                <a:solidFill>
                  <a:schemeClr val="bg1">
                    <a:lumMod val="10000"/>
                  </a:schemeClr>
                </a:solidFill>
              </a:rPr>
              <a:t>Marcello </a:t>
            </a:r>
            <a:r>
              <a:rPr lang="fr-FR" b="1" dirty="0" err="1">
                <a:solidFill>
                  <a:schemeClr val="bg1">
                    <a:lumMod val="10000"/>
                  </a:schemeClr>
                </a:solidFill>
              </a:rPr>
              <a:t>Trovati</a:t>
            </a:r>
            <a:r>
              <a:rPr lang="fr-FR" b="1" dirty="0">
                <a:solidFill>
                  <a:schemeClr val="bg1">
                    <a:lumMod val="10000"/>
                  </a:schemeClr>
                </a:solidFill>
              </a:rPr>
              <a:t> , Richard Hill, </a:t>
            </a:r>
            <a:r>
              <a:rPr lang="fr-FR" b="1" dirty="0" err="1">
                <a:solidFill>
                  <a:schemeClr val="bg1">
                    <a:lumMod val="10000"/>
                  </a:schemeClr>
                </a:solidFill>
              </a:rPr>
              <a:t>Ashiq</a:t>
            </a:r>
            <a:r>
              <a:rPr lang="fr-FR" b="1" dirty="0">
                <a:solidFill>
                  <a:schemeClr val="bg1">
                    <a:lumMod val="10000"/>
                  </a:schemeClr>
                </a:solidFill>
              </a:rPr>
              <a:t> </a:t>
            </a:r>
            <a:r>
              <a:rPr lang="fr-FR" b="1" dirty="0" err="1">
                <a:solidFill>
                  <a:schemeClr val="bg1">
                    <a:lumMod val="10000"/>
                  </a:schemeClr>
                </a:solidFill>
              </a:rPr>
              <a:t>Anjum</a:t>
            </a:r>
            <a:r>
              <a:rPr lang="fr-FR" b="1" dirty="0">
                <a:solidFill>
                  <a:schemeClr val="bg1">
                    <a:lumMod val="10000"/>
                  </a:schemeClr>
                </a:solidFill>
              </a:rPr>
              <a:t>, </a:t>
            </a:r>
            <a:r>
              <a:rPr lang="fr-FR" b="1" dirty="0" err="1">
                <a:solidFill>
                  <a:schemeClr val="bg1">
                    <a:lumMod val="10000"/>
                  </a:schemeClr>
                </a:solidFill>
              </a:rPr>
              <a:t>Shao</a:t>
            </a:r>
            <a:r>
              <a:rPr lang="fr-FR" b="1" dirty="0">
                <a:solidFill>
                  <a:schemeClr val="bg1">
                    <a:lumMod val="10000"/>
                  </a:schemeClr>
                </a:solidFill>
              </a:rPr>
              <a:t> Ying Zhu, Lu Liu.</a:t>
            </a:r>
          </a:p>
          <a:p>
            <a:pPr marL="342900" indent="-342900">
              <a:buFont typeface="Wingdings" panose="05000000000000000000" pitchFamily="2" charset="2"/>
              <a:buChar char="q"/>
            </a:pPr>
            <a:endParaRPr lang="fr-FR" b="1" dirty="0">
              <a:solidFill>
                <a:schemeClr val="bg1">
                  <a:lumMod val="10000"/>
                </a:schemeClr>
              </a:solidFill>
            </a:endParaRPr>
          </a:p>
          <a:p>
            <a:pPr marL="342900" indent="-342900">
              <a:buFont typeface="Wingdings" panose="05000000000000000000" pitchFamily="2" charset="2"/>
              <a:buChar char="q"/>
            </a:pPr>
            <a:endParaRPr lang="fr-FR" b="1" dirty="0">
              <a:solidFill>
                <a:schemeClr val="bg1">
                  <a:lumMod val="10000"/>
                </a:schemeClr>
              </a:solidFill>
            </a:endParaRPr>
          </a:p>
          <a:p>
            <a:pPr marL="342900" indent="-342900">
              <a:buFont typeface="Wingdings" panose="05000000000000000000" pitchFamily="2" charset="2"/>
              <a:buChar char="q"/>
            </a:pPr>
            <a:r>
              <a:rPr lang="en-US" i="1" dirty="0">
                <a:solidFill>
                  <a:srgbClr val="0070C0"/>
                </a:solidFill>
              </a:rPr>
              <a:t>What is the cloud computing ? </a:t>
            </a:r>
            <a:endParaRPr lang="fr-FR" i="1" dirty="0">
              <a:solidFill>
                <a:srgbClr val="0070C0"/>
              </a:solidFill>
            </a:endParaRPr>
          </a:p>
          <a:p>
            <a:r>
              <a:rPr lang="en-US" b="1" dirty="0">
                <a:solidFill>
                  <a:schemeClr val="bg1">
                    <a:lumMod val="10000"/>
                  </a:schemeClr>
                </a:solidFill>
              </a:rPr>
              <a:t>       E-Gov Stack for Public/Private Clouds.</a:t>
            </a:r>
          </a:p>
          <a:p>
            <a:endParaRPr lang="en-US" b="1" dirty="0">
              <a:solidFill>
                <a:schemeClr val="bg1">
                  <a:lumMod val="10000"/>
                </a:schemeClr>
              </a:solidFill>
            </a:endParaRPr>
          </a:p>
          <a:p>
            <a:endParaRPr lang="en-US" b="1" dirty="0">
              <a:solidFill>
                <a:schemeClr val="bg1">
                  <a:lumMod val="10000"/>
                </a:schemeClr>
              </a:solidFill>
            </a:endParaRPr>
          </a:p>
          <a:p>
            <a:pPr marL="285750" indent="-285750">
              <a:buFont typeface="Wingdings" panose="05000000000000000000" pitchFamily="2" charset="2"/>
              <a:buChar char="q"/>
            </a:pPr>
            <a:r>
              <a:rPr lang="en-US" i="1" dirty="0">
                <a:solidFill>
                  <a:srgbClr val="0070C0"/>
                </a:solidFill>
              </a:rPr>
              <a:t>Internet Infrastructure, Networking, Web Services and Cloud Computing</a:t>
            </a:r>
          </a:p>
          <a:p>
            <a:r>
              <a:rPr lang="en-US" i="1" dirty="0">
                <a:solidFill>
                  <a:schemeClr val="bg1">
                    <a:lumMod val="10000"/>
                  </a:schemeClr>
                </a:solidFill>
              </a:rPr>
              <a:t>     </a:t>
            </a:r>
            <a:r>
              <a:rPr lang="en-US" b="1" dirty="0">
                <a:solidFill>
                  <a:schemeClr val="bg1">
                    <a:lumMod val="10000"/>
                  </a:schemeClr>
                </a:solidFill>
              </a:rPr>
              <a:t>Richard Fox. </a:t>
            </a:r>
          </a:p>
          <a:p>
            <a:endParaRPr lang="en-US" b="1" dirty="0">
              <a:solidFill>
                <a:schemeClr val="bg1">
                  <a:lumMod val="10000"/>
                </a:schemeClr>
              </a:solidFill>
            </a:endParaRPr>
          </a:p>
          <a:p>
            <a:endParaRPr lang="en-US" b="1" dirty="0">
              <a:solidFill>
                <a:schemeClr val="bg1">
                  <a:lumMod val="10000"/>
                </a:schemeClr>
              </a:solidFill>
            </a:endParaRPr>
          </a:p>
          <a:p>
            <a:pPr marL="285750" indent="-285750">
              <a:buFont typeface="Wingdings" panose="05000000000000000000" pitchFamily="2" charset="2"/>
              <a:buChar char="q"/>
            </a:pPr>
            <a:r>
              <a:rPr lang="en-US" i="1" dirty="0">
                <a:solidFill>
                  <a:srgbClr val="0070C0"/>
                </a:solidFill>
              </a:rPr>
              <a:t>CLOUD COMPUTING Principles and Paradigms</a:t>
            </a:r>
          </a:p>
          <a:p>
            <a:r>
              <a:rPr lang="en-US" b="1" dirty="0">
                <a:solidFill>
                  <a:schemeClr val="bg1">
                    <a:lumMod val="10000"/>
                  </a:schemeClr>
                </a:solidFill>
              </a:rPr>
              <a:t>      Rajkumar </a:t>
            </a:r>
            <a:r>
              <a:rPr lang="en-US" b="1" dirty="0" err="1">
                <a:solidFill>
                  <a:schemeClr val="bg1">
                    <a:lumMod val="10000"/>
                  </a:schemeClr>
                </a:solidFill>
              </a:rPr>
              <a:t>Buyya</a:t>
            </a:r>
            <a:r>
              <a:rPr lang="en-US" b="1" dirty="0">
                <a:solidFill>
                  <a:schemeClr val="bg1">
                    <a:lumMod val="10000"/>
                  </a:schemeClr>
                </a:solidFill>
              </a:rPr>
              <a:t>, James </a:t>
            </a:r>
            <a:r>
              <a:rPr lang="en-US" b="1" dirty="0" err="1">
                <a:solidFill>
                  <a:schemeClr val="bg1">
                    <a:lumMod val="10000"/>
                  </a:schemeClr>
                </a:solidFill>
              </a:rPr>
              <a:t>Broberg</a:t>
            </a:r>
            <a:r>
              <a:rPr lang="en-US" b="1" dirty="0">
                <a:solidFill>
                  <a:schemeClr val="bg1">
                    <a:lumMod val="10000"/>
                  </a:schemeClr>
                </a:solidFill>
              </a:rPr>
              <a:t>, Andrzej </a:t>
            </a:r>
            <a:r>
              <a:rPr lang="en-US" b="1" dirty="0" err="1">
                <a:solidFill>
                  <a:schemeClr val="bg1">
                    <a:lumMod val="10000"/>
                  </a:schemeClr>
                </a:solidFill>
              </a:rPr>
              <a:t>Goscinski</a:t>
            </a:r>
            <a:r>
              <a:rPr lang="en-US" b="1" dirty="0">
                <a:solidFill>
                  <a:schemeClr val="bg1">
                    <a:lumMod val="10000"/>
                  </a:schemeClr>
                </a:solidFill>
              </a:rPr>
              <a:t>. </a:t>
            </a:r>
          </a:p>
          <a:p>
            <a:endParaRPr lang="en-US" b="1" dirty="0">
              <a:solidFill>
                <a:schemeClr val="bg1">
                  <a:lumMod val="10000"/>
                </a:schemeClr>
              </a:solidFill>
            </a:endParaRPr>
          </a:p>
          <a:p>
            <a:endParaRPr lang="fr-FR" b="1" dirty="0">
              <a:solidFill>
                <a:schemeClr val="bg1">
                  <a:lumMod val="10000"/>
                </a:schemeClr>
              </a:solidFill>
            </a:endParaRPr>
          </a:p>
          <a:p>
            <a:pPr marL="342900" indent="-342900">
              <a:buFont typeface="Wingdings" panose="05000000000000000000" pitchFamily="2" charset="2"/>
              <a:buChar char="q"/>
            </a:pPr>
            <a:endParaRPr lang="fr-FR" b="1" dirty="0">
              <a:solidFill>
                <a:schemeClr val="bg1">
                  <a:lumMod val="10000"/>
                </a:schemeClr>
              </a:solidFill>
            </a:endParaRPr>
          </a:p>
          <a:p>
            <a:endParaRPr lang="fr-FR" sz="2000" b="1" dirty="0">
              <a:solidFill>
                <a:srgbClr val="DC38D8"/>
              </a:solidFill>
            </a:endParaRPr>
          </a:p>
        </p:txBody>
      </p:sp>
    </p:spTree>
    <p:extLst>
      <p:ext uri="{BB962C8B-B14F-4D97-AF65-F5344CB8AC3E}">
        <p14:creationId xmlns:p14="http://schemas.microsoft.com/office/powerpoint/2010/main" val="290340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0" name="Espace réservé d’image 8" descr="vue rapprochée d’un pont">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4360187" y="351189"/>
            <a:ext cx="4156472" cy="4208860"/>
          </a:xfrm>
        </p:spPr>
      </p:pic>
      <p:sp>
        <p:nvSpPr>
          <p:cNvPr id="4" name="ZoneTexte 3">
            <a:extLst>
              <a:ext uri="{FF2B5EF4-FFF2-40B4-BE49-F238E27FC236}">
                <a16:creationId xmlns:a16="http://schemas.microsoft.com/office/drawing/2014/main" id="{747DC105-FA61-D105-E5D2-D979C7E87FD9}"/>
              </a:ext>
            </a:extLst>
          </p:cNvPr>
          <p:cNvSpPr txBox="1"/>
          <p:nvPr/>
        </p:nvSpPr>
        <p:spPr>
          <a:xfrm>
            <a:off x="150019" y="4608910"/>
            <a:ext cx="1971675" cy="300082"/>
          </a:xfrm>
          <a:prstGeom prst="rect">
            <a:avLst/>
          </a:prstGeom>
          <a:solidFill>
            <a:schemeClr val="bg1"/>
          </a:solidFill>
        </p:spPr>
        <p:txBody>
          <a:bodyPr wrap="square" rtlCol="0">
            <a:spAutoFit/>
          </a:bodyPr>
          <a:lstStyle/>
          <a:p>
            <a:pPr defTabSz="685800">
              <a:buClrTx/>
            </a:pPr>
            <a:endParaRPr lang="fr-FR" sz="1350" kern="1200" dirty="0">
              <a:solidFill>
                <a:prstClr val="black"/>
              </a:solidFill>
              <a:latin typeface="Calibri Light"/>
              <a:ea typeface="+mn-ea"/>
              <a:cs typeface="+mn-cs"/>
            </a:endParaRPr>
          </a:p>
        </p:txBody>
      </p:sp>
      <p:sp>
        <p:nvSpPr>
          <p:cNvPr id="8" name="Titre 7">
            <a:extLst>
              <a:ext uri="{FF2B5EF4-FFF2-40B4-BE49-F238E27FC236}">
                <a16:creationId xmlns:a16="http://schemas.microsoft.com/office/drawing/2014/main" id="{2B83B6DE-E451-7F47-A4D6-3F5F72D754CC}"/>
              </a:ext>
            </a:extLst>
          </p:cNvPr>
          <p:cNvSpPr>
            <a:spLocks noGrp="1"/>
          </p:cNvSpPr>
          <p:nvPr>
            <p:ph type="title"/>
          </p:nvPr>
        </p:nvSpPr>
        <p:spPr>
          <a:xfrm>
            <a:off x="338137" y="1738444"/>
            <a:ext cx="3206354" cy="1532072"/>
          </a:xfrm>
        </p:spPr>
        <p:txBody>
          <a:bodyPr/>
          <a:lstStyle/>
          <a:p>
            <a:pPr algn="ctr"/>
            <a:br>
              <a:rPr lang="fr-FR" dirty="0">
                <a:solidFill>
                  <a:srgbClr val="DC38D8"/>
                </a:solidFill>
              </a:rPr>
            </a:br>
            <a:r>
              <a:rPr lang="fr-FR" dirty="0">
                <a:solidFill>
                  <a:srgbClr val="DC38D8"/>
                </a:solidFill>
              </a:rPr>
              <a:t>MERCI</a:t>
            </a:r>
          </a:p>
        </p:txBody>
      </p:sp>
      <p:sp>
        <p:nvSpPr>
          <p:cNvPr id="2" name="Rectangle 1">
            <a:extLst>
              <a:ext uri="{FF2B5EF4-FFF2-40B4-BE49-F238E27FC236}">
                <a16:creationId xmlns:a16="http://schemas.microsoft.com/office/drawing/2014/main" id="{4667EC95-B235-04B9-EACC-6576B58CB8F5}"/>
              </a:ext>
            </a:extLst>
          </p:cNvPr>
          <p:cNvSpPr/>
          <p:nvPr/>
        </p:nvSpPr>
        <p:spPr>
          <a:xfrm>
            <a:off x="0" y="4823285"/>
            <a:ext cx="9144000" cy="320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79C7855E-1FB4-7FED-823F-96B173DF24DB}"/>
              </a:ext>
            </a:extLst>
          </p:cNvPr>
          <p:cNvSpPr/>
          <p:nvPr/>
        </p:nvSpPr>
        <p:spPr>
          <a:xfrm>
            <a:off x="7824751" y="2826962"/>
            <a:ext cx="914400" cy="914400"/>
          </a:xfrm>
          <a:prstGeom prst="ellipse">
            <a:avLst/>
          </a:prstGeom>
          <a:solidFill>
            <a:srgbClr val="DC3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DC38D8"/>
              </a:solidFill>
            </a:endParaRPr>
          </a:p>
        </p:txBody>
      </p:sp>
    </p:spTree>
    <p:extLst>
      <p:ext uri="{BB962C8B-B14F-4D97-AF65-F5344CB8AC3E}">
        <p14:creationId xmlns:p14="http://schemas.microsoft.com/office/powerpoint/2010/main" val="715534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88A6C5-2CAB-0DB9-F6A8-5DA99A5A8656}"/>
              </a:ext>
            </a:extLst>
          </p:cNvPr>
          <p:cNvSpPr/>
          <p:nvPr/>
        </p:nvSpPr>
        <p:spPr>
          <a:xfrm>
            <a:off x="467670" y="1324406"/>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7" name="Rectangle : avec coins arrondis en diagonale 6">
            <a:extLst>
              <a:ext uri="{FF2B5EF4-FFF2-40B4-BE49-F238E27FC236}">
                <a16:creationId xmlns:a16="http://schemas.microsoft.com/office/drawing/2014/main" id="{38B3E8BA-03FF-6BFB-ADD2-CCD478666C0D}"/>
              </a:ext>
            </a:extLst>
          </p:cNvPr>
          <p:cNvSpPr/>
          <p:nvPr/>
        </p:nvSpPr>
        <p:spPr>
          <a:xfrm>
            <a:off x="181483" y="1847917"/>
            <a:ext cx="6184415" cy="2448239"/>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250D7A0-17EB-AB65-D17B-B23946B27517}"/>
              </a:ext>
            </a:extLst>
          </p:cNvPr>
          <p:cNvSpPr txBox="1"/>
          <p:nvPr/>
        </p:nvSpPr>
        <p:spPr>
          <a:xfrm>
            <a:off x="573504" y="1323640"/>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ZoneTexte 1">
            <a:extLst>
              <a:ext uri="{FF2B5EF4-FFF2-40B4-BE49-F238E27FC236}">
                <a16:creationId xmlns:a16="http://schemas.microsoft.com/office/drawing/2014/main" id="{E21E5632-8F9E-AA1D-4B33-81A4440A7E45}"/>
              </a:ext>
            </a:extLst>
          </p:cNvPr>
          <p:cNvSpPr txBox="1"/>
          <p:nvPr/>
        </p:nvSpPr>
        <p:spPr>
          <a:xfrm>
            <a:off x="383906" y="2048513"/>
            <a:ext cx="5779567" cy="2523768"/>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Dans les années 50, les ordinateurs centraux (mainframes) étaient énormes et occupaient des pièces entières. En raison du leur coût d'achat et de maintenance, les organisations ne pouvaient pas se permettre d'en acheter un pour chaque utilisateur.</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 La solution était le partage du temps, dans lequel plusieurs utilisateurs partageaient l'accès aux données et le temps d'utilisation de l'unité centrale. </a:t>
            </a:r>
          </a:p>
          <a:p>
            <a:endParaRPr lang="fr-FR" dirty="0"/>
          </a:p>
        </p:txBody>
      </p:sp>
      <p:sp>
        <p:nvSpPr>
          <p:cNvPr id="15" name="ZoneTexte 14">
            <a:extLst>
              <a:ext uri="{FF2B5EF4-FFF2-40B4-BE49-F238E27FC236}">
                <a16:creationId xmlns:a16="http://schemas.microsoft.com/office/drawing/2014/main" id="{33A0772B-FF40-91AC-027B-BF3DB6D0CFCF}"/>
              </a:ext>
            </a:extLst>
          </p:cNvPr>
          <p:cNvSpPr txBox="1"/>
          <p:nvPr/>
        </p:nvSpPr>
        <p:spPr>
          <a:xfrm>
            <a:off x="6470599" y="4303136"/>
            <a:ext cx="2498897" cy="523220"/>
          </a:xfrm>
          <a:prstGeom prst="rect">
            <a:avLst/>
          </a:prstGeom>
          <a:noFill/>
        </p:spPr>
        <p:txBody>
          <a:bodyPr wrap="square" rtlCol="0">
            <a:spAutoFit/>
          </a:bodyPr>
          <a:lstStyle/>
          <a:p>
            <a:r>
              <a:rPr lang="fr-FR" dirty="0"/>
              <a:t>Mainframes, ancêtres des serveurs cloud</a:t>
            </a:r>
          </a:p>
        </p:txBody>
      </p:sp>
      <p:sp>
        <p:nvSpPr>
          <p:cNvPr id="17" name="ZoneTexte 16">
            <a:extLst>
              <a:ext uri="{FF2B5EF4-FFF2-40B4-BE49-F238E27FC236}">
                <a16:creationId xmlns:a16="http://schemas.microsoft.com/office/drawing/2014/main" id="{075A9E64-B8DB-DE6C-E441-DBD0609A0045}"/>
              </a:ext>
            </a:extLst>
          </p:cNvPr>
          <p:cNvSpPr txBox="1"/>
          <p:nvPr/>
        </p:nvSpPr>
        <p:spPr>
          <a:xfrm>
            <a:off x="2404661" y="1431361"/>
            <a:ext cx="2495406" cy="400110"/>
          </a:xfrm>
          <a:prstGeom prst="rect">
            <a:avLst/>
          </a:prstGeom>
          <a:noFill/>
        </p:spPr>
        <p:txBody>
          <a:bodyPr wrap="square" rtlCol="0">
            <a:spAutoFit/>
          </a:bodyPr>
          <a:lstStyle/>
          <a:p>
            <a:r>
              <a:rPr lang="fr-FR" sz="2000" b="1" dirty="0">
                <a:solidFill>
                  <a:srgbClr val="0070C0"/>
                </a:solidFill>
              </a:rPr>
              <a:t>Les mainframes</a:t>
            </a:r>
          </a:p>
        </p:txBody>
      </p:sp>
    </p:spTree>
    <p:extLst>
      <p:ext uri="{BB962C8B-B14F-4D97-AF65-F5344CB8AC3E}">
        <p14:creationId xmlns:p14="http://schemas.microsoft.com/office/powerpoint/2010/main" val="247903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92C2F0-1B9B-0092-7917-0EBFF795BE03}"/>
              </a:ext>
            </a:extLst>
          </p:cNvPr>
          <p:cNvPicPr>
            <a:picLocks noChangeAspect="1"/>
          </p:cNvPicPr>
          <p:nvPr/>
        </p:nvPicPr>
        <p:blipFill>
          <a:blip r:embed="rId2"/>
          <a:stretch>
            <a:fillRect/>
          </a:stretch>
        </p:blipFill>
        <p:spPr>
          <a:xfrm>
            <a:off x="0" y="0"/>
            <a:ext cx="3027568" cy="2506320"/>
          </a:xfrm>
          <a:prstGeom prst="rect">
            <a:avLst/>
          </a:prstGeom>
        </p:spPr>
      </p:pic>
      <p:pic>
        <p:nvPicPr>
          <p:cNvPr id="5" name="Image 4">
            <a:extLst>
              <a:ext uri="{FF2B5EF4-FFF2-40B4-BE49-F238E27FC236}">
                <a16:creationId xmlns:a16="http://schemas.microsoft.com/office/drawing/2014/main" id="{8B3985AB-E9BB-043D-9CF9-20FE330C9949}"/>
              </a:ext>
            </a:extLst>
          </p:cNvPr>
          <p:cNvPicPr>
            <a:picLocks noChangeAspect="1"/>
          </p:cNvPicPr>
          <p:nvPr/>
        </p:nvPicPr>
        <p:blipFill>
          <a:blip r:embed="rId3"/>
          <a:stretch>
            <a:fillRect/>
          </a:stretch>
        </p:blipFill>
        <p:spPr>
          <a:xfrm>
            <a:off x="6234699" y="-1"/>
            <a:ext cx="3001449" cy="2506321"/>
          </a:xfrm>
          <a:prstGeom prst="rect">
            <a:avLst/>
          </a:prstGeom>
        </p:spPr>
      </p:pic>
      <p:sp>
        <p:nvSpPr>
          <p:cNvPr id="6" name="ZoneTexte 5">
            <a:extLst>
              <a:ext uri="{FF2B5EF4-FFF2-40B4-BE49-F238E27FC236}">
                <a16:creationId xmlns:a16="http://schemas.microsoft.com/office/drawing/2014/main" id="{7285D7D5-A1B7-AC1F-9A3B-CE209320B070}"/>
              </a:ext>
            </a:extLst>
          </p:cNvPr>
          <p:cNvSpPr txBox="1"/>
          <p:nvPr/>
        </p:nvSpPr>
        <p:spPr>
          <a:xfrm>
            <a:off x="4695171" y="91293"/>
            <a:ext cx="2296633" cy="307777"/>
          </a:xfrm>
          <a:prstGeom prst="rect">
            <a:avLst/>
          </a:prstGeom>
          <a:noFill/>
        </p:spPr>
        <p:txBody>
          <a:bodyPr wrap="square" rtlCol="0">
            <a:spAutoFit/>
          </a:bodyPr>
          <a:lstStyle/>
          <a:p>
            <a:r>
              <a:rPr lang="fr-FR" b="1" dirty="0"/>
              <a:t>Un mainframe moderne</a:t>
            </a:r>
          </a:p>
        </p:txBody>
      </p:sp>
      <p:pic>
        <p:nvPicPr>
          <p:cNvPr id="8" name="Image 7">
            <a:extLst>
              <a:ext uri="{FF2B5EF4-FFF2-40B4-BE49-F238E27FC236}">
                <a16:creationId xmlns:a16="http://schemas.microsoft.com/office/drawing/2014/main" id="{312E6E05-FB79-202E-6D92-4E9131AF307C}"/>
              </a:ext>
            </a:extLst>
          </p:cNvPr>
          <p:cNvPicPr>
            <a:picLocks noChangeAspect="1"/>
          </p:cNvPicPr>
          <p:nvPr/>
        </p:nvPicPr>
        <p:blipFill>
          <a:blip r:embed="rId4"/>
          <a:stretch>
            <a:fillRect/>
          </a:stretch>
        </p:blipFill>
        <p:spPr>
          <a:xfrm>
            <a:off x="3230409" y="2405870"/>
            <a:ext cx="3446838" cy="2308151"/>
          </a:xfrm>
          <a:prstGeom prst="rect">
            <a:avLst/>
          </a:prstGeom>
        </p:spPr>
      </p:pic>
      <p:sp>
        <p:nvSpPr>
          <p:cNvPr id="9" name="ZoneTexte 8">
            <a:extLst>
              <a:ext uri="{FF2B5EF4-FFF2-40B4-BE49-F238E27FC236}">
                <a16:creationId xmlns:a16="http://schemas.microsoft.com/office/drawing/2014/main" id="{C5FF05C3-C607-ABBD-FB0B-A50842F3FECD}"/>
              </a:ext>
            </a:extLst>
          </p:cNvPr>
          <p:cNvSpPr txBox="1"/>
          <p:nvPr/>
        </p:nvSpPr>
        <p:spPr>
          <a:xfrm>
            <a:off x="3059983" y="4749035"/>
            <a:ext cx="3174716" cy="307777"/>
          </a:xfrm>
          <a:prstGeom prst="rect">
            <a:avLst/>
          </a:prstGeom>
          <a:noFill/>
        </p:spPr>
        <p:txBody>
          <a:bodyPr wrap="square" rtlCol="0">
            <a:spAutoFit/>
          </a:bodyPr>
          <a:lstStyle/>
          <a:p>
            <a:r>
              <a:rPr lang="fr-FR" b="1" i="0" dirty="0">
                <a:solidFill>
                  <a:srgbClr val="202122"/>
                </a:solidFill>
                <a:effectLst/>
                <a:latin typeface="Arial" panose="020B0604020202020204" pitchFamily="34" charset="0"/>
              </a:rPr>
              <a:t>Un DEC </a:t>
            </a:r>
            <a:r>
              <a:rPr lang="fr-FR" b="1" i="0" u="none" strike="noStrike" dirty="0">
                <a:solidFill>
                  <a:srgbClr val="00B0F0"/>
                </a:solidFill>
                <a:effectLst/>
                <a:latin typeface="Arial" panose="020B0604020202020204" pitchFamily="34" charset="0"/>
                <a:hlinkClick r:id="rId5" tooltip="PDP-10">
                  <a:extLst>
                    <a:ext uri="{A12FA001-AC4F-418D-AE19-62706E023703}">
                      <ahyp:hlinkClr xmlns:ahyp="http://schemas.microsoft.com/office/drawing/2018/hyperlinkcolor" val="tx"/>
                    </a:ext>
                  </a:extLst>
                </a:hlinkClick>
              </a:rPr>
              <a:t>PDP-10</a:t>
            </a:r>
            <a:r>
              <a:rPr lang="fr-FR" b="1" i="0" u="none" strike="noStrike" dirty="0">
                <a:solidFill>
                  <a:srgbClr val="00B0F0"/>
                </a:solidFill>
                <a:effectLst/>
                <a:latin typeface="Arial" panose="020B0604020202020204" pitchFamily="34" charset="0"/>
              </a:rPr>
              <a:t> </a:t>
            </a:r>
            <a:r>
              <a:rPr lang="fr-FR" b="1" dirty="0">
                <a:solidFill>
                  <a:schemeClr val="bg2"/>
                </a:solidFill>
                <a:latin typeface="Arial" panose="020B0604020202020204" pitchFamily="34" charset="0"/>
              </a:rPr>
              <a:t>(fin des années 60)</a:t>
            </a:r>
            <a:endParaRPr lang="fr-FR" b="1" dirty="0">
              <a:solidFill>
                <a:srgbClr val="00B0F0"/>
              </a:solidFill>
            </a:endParaRPr>
          </a:p>
        </p:txBody>
      </p:sp>
      <p:sp>
        <p:nvSpPr>
          <p:cNvPr id="10" name="ZoneTexte 9">
            <a:extLst>
              <a:ext uri="{FF2B5EF4-FFF2-40B4-BE49-F238E27FC236}">
                <a16:creationId xmlns:a16="http://schemas.microsoft.com/office/drawing/2014/main" id="{4127962F-4B07-60AD-46B1-25821562CB9B}"/>
              </a:ext>
            </a:extLst>
          </p:cNvPr>
          <p:cNvSpPr txBox="1"/>
          <p:nvPr/>
        </p:nvSpPr>
        <p:spPr>
          <a:xfrm>
            <a:off x="0" y="2483292"/>
            <a:ext cx="2863702" cy="307777"/>
          </a:xfrm>
          <a:prstGeom prst="rect">
            <a:avLst/>
          </a:prstGeom>
          <a:noFill/>
        </p:spPr>
        <p:txBody>
          <a:bodyPr wrap="square" rtlCol="0">
            <a:spAutoFit/>
          </a:bodyPr>
          <a:lstStyle/>
          <a:p>
            <a:r>
              <a:rPr lang="fr-FR" b="1" i="0" dirty="0">
                <a:solidFill>
                  <a:srgbClr val="202122"/>
                </a:solidFill>
                <a:effectLst/>
                <a:latin typeface="Arial" panose="020B0604020202020204" pitchFamily="34" charset="0"/>
              </a:rPr>
              <a:t>Ordinateur de la </a:t>
            </a:r>
            <a:r>
              <a:rPr lang="fr-FR" b="1" i="0" u="none" strike="noStrike" dirty="0">
                <a:solidFill>
                  <a:srgbClr val="3366CC"/>
                </a:solidFill>
                <a:effectLst/>
                <a:latin typeface="Arial" panose="020B0604020202020204" pitchFamily="34" charset="0"/>
                <a:hlinkClick r:id="rId6" tooltip="NASA"/>
              </a:rPr>
              <a:t>NASA</a:t>
            </a:r>
            <a:r>
              <a:rPr lang="fr-FR" b="1" i="0" dirty="0">
                <a:solidFill>
                  <a:srgbClr val="202122"/>
                </a:solidFill>
                <a:effectLst/>
                <a:latin typeface="Arial" panose="020B0604020202020204" pitchFamily="34" charset="0"/>
              </a:rPr>
              <a:t> en 1962</a:t>
            </a:r>
            <a:endParaRPr lang="fr-FR" b="1" dirty="0"/>
          </a:p>
        </p:txBody>
      </p:sp>
    </p:spTree>
    <p:extLst>
      <p:ext uri="{BB962C8B-B14F-4D97-AF65-F5344CB8AC3E}">
        <p14:creationId xmlns:p14="http://schemas.microsoft.com/office/powerpoint/2010/main" val="4117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CBE48B-3063-7365-73D9-B594D61B0968}"/>
              </a:ext>
            </a:extLst>
          </p:cNvPr>
          <p:cNvSpPr/>
          <p:nvPr/>
        </p:nvSpPr>
        <p:spPr>
          <a:xfrm>
            <a:off x="3547095" y="1251498"/>
            <a:ext cx="1323872"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7" name="Rectangle : avec coins arrondis en diagonale 6">
            <a:extLst>
              <a:ext uri="{FF2B5EF4-FFF2-40B4-BE49-F238E27FC236}">
                <a16:creationId xmlns:a16="http://schemas.microsoft.com/office/drawing/2014/main" id="{38B3E8BA-03FF-6BFB-ADD2-CCD478666C0D}"/>
              </a:ext>
            </a:extLst>
          </p:cNvPr>
          <p:cNvSpPr/>
          <p:nvPr/>
        </p:nvSpPr>
        <p:spPr>
          <a:xfrm>
            <a:off x="1047022" y="2275530"/>
            <a:ext cx="6226295" cy="2488581"/>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250D7A0-17EB-AB65-D17B-B23946B27517}"/>
              </a:ext>
            </a:extLst>
          </p:cNvPr>
          <p:cNvSpPr txBox="1"/>
          <p:nvPr/>
        </p:nvSpPr>
        <p:spPr>
          <a:xfrm>
            <a:off x="3622697" y="1238865"/>
            <a:ext cx="1074944" cy="523220"/>
          </a:xfrm>
          <a:prstGeom prst="rect">
            <a:avLst/>
          </a:prstGeom>
          <a:noFill/>
        </p:spPr>
        <p:txBody>
          <a:bodyPr wrap="square" rtlCol="0">
            <a:spAutoFit/>
          </a:bodyPr>
          <a:lstStyle/>
          <a:p>
            <a:pPr algn="ctr"/>
            <a:r>
              <a:rPr lang="fr-FR" sz="2800" b="1" dirty="0">
                <a:solidFill>
                  <a:schemeClr val="tx1"/>
                </a:solidFill>
              </a:rPr>
              <a:t>1969</a:t>
            </a:r>
          </a:p>
        </p:txBody>
      </p:sp>
      <p:sp>
        <p:nvSpPr>
          <p:cNvPr id="3" name="ZoneTexte 2">
            <a:extLst>
              <a:ext uri="{FF2B5EF4-FFF2-40B4-BE49-F238E27FC236}">
                <a16:creationId xmlns:a16="http://schemas.microsoft.com/office/drawing/2014/main" id="{FA2CBA96-630C-00CB-BC73-E2437FB1E03C}"/>
              </a:ext>
            </a:extLst>
          </p:cNvPr>
          <p:cNvSpPr txBox="1"/>
          <p:nvPr/>
        </p:nvSpPr>
        <p:spPr>
          <a:xfrm>
            <a:off x="1397161" y="2571750"/>
            <a:ext cx="5472440" cy="1969770"/>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J.C.R.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Licklider</a:t>
            </a:r>
            <a:r>
              <a:rPr lang="fr-FR" sz="1800" dirty="0">
                <a:effectLst/>
                <a:latin typeface="Calibri" panose="020F0502020204030204" pitchFamily="34" charset="0"/>
                <a:ea typeface="Calibri" panose="020F0502020204030204" pitchFamily="34" charset="0"/>
                <a:cs typeface="Times New Roman" panose="02020603050405020304" pitchFamily="18" charset="0"/>
              </a:rPr>
              <a:t> a développé l'ARPANET (Advanced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Research</a:t>
            </a:r>
            <a:r>
              <a:rPr lang="fr-FR" sz="1800" dirty="0">
                <a:effectLst/>
                <a:latin typeface="Calibri" panose="020F0502020204030204" pitchFamily="34" charset="0"/>
                <a:ea typeface="Calibri" panose="020F0502020204030204" pitchFamily="34" charset="0"/>
                <a:cs typeface="Times New Roman" panose="02020603050405020304" pitchFamily="18" charset="0"/>
              </a:rPr>
              <a:t> Projet Agency Network), le réseau qui est devenu la base de l'Internet. Sa vision était que tout le monde sur le globe soit interconnecté et puisse accéder aux programmes et aux données sur n'importe quel site, de n'importe où.</a:t>
            </a:r>
          </a:p>
          <a:p>
            <a:endParaRPr lang="fr-FR" dirty="0"/>
          </a:p>
        </p:txBody>
      </p:sp>
      <p:sp>
        <p:nvSpPr>
          <p:cNvPr id="10" name="ZoneTexte 9">
            <a:extLst>
              <a:ext uri="{FF2B5EF4-FFF2-40B4-BE49-F238E27FC236}">
                <a16:creationId xmlns:a16="http://schemas.microsoft.com/office/drawing/2014/main" id="{6427BDFA-EA7E-279A-A08A-574A9832A8AB}"/>
              </a:ext>
            </a:extLst>
          </p:cNvPr>
          <p:cNvSpPr txBox="1"/>
          <p:nvPr/>
        </p:nvSpPr>
        <p:spPr>
          <a:xfrm>
            <a:off x="1746169" y="1864919"/>
            <a:ext cx="4774424" cy="307777"/>
          </a:xfrm>
          <a:prstGeom prst="rect">
            <a:avLst/>
          </a:prstGeom>
          <a:noFill/>
        </p:spPr>
        <p:txBody>
          <a:bodyPr wrap="square" rtlCol="0">
            <a:spAutoFit/>
          </a:bodyPr>
          <a:lstStyle/>
          <a:p>
            <a:r>
              <a:rPr lang="fr-FR" b="1" dirty="0">
                <a:solidFill>
                  <a:srgbClr val="0070C0"/>
                </a:solidFill>
              </a:rPr>
              <a:t>Une idée d’interconnexion : l’avènement vers internet </a:t>
            </a:r>
          </a:p>
        </p:txBody>
      </p:sp>
    </p:spTree>
    <p:extLst>
      <p:ext uri="{BB962C8B-B14F-4D97-AF65-F5344CB8AC3E}">
        <p14:creationId xmlns:p14="http://schemas.microsoft.com/office/powerpoint/2010/main" val="10266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FD90F3-8504-44A8-5509-F1BA3749B379}"/>
              </a:ext>
            </a:extLst>
          </p:cNvPr>
          <p:cNvSpPr/>
          <p:nvPr/>
        </p:nvSpPr>
        <p:spPr>
          <a:xfrm>
            <a:off x="553217" y="1081844"/>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7" name="Rectangle : avec coins arrondis en diagonale 6">
            <a:extLst>
              <a:ext uri="{FF2B5EF4-FFF2-40B4-BE49-F238E27FC236}">
                <a16:creationId xmlns:a16="http://schemas.microsoft.com/office/drawing/2014/main" id="{38B3E8BA-03FF-6BFB-ADD2-CCD478666C0D}"/>
              </a:ext>
            </a:extLst>
          </p:cNvPr>
          <p:cNvSpPr/>
          <p:nvPr/>
        </p:nvSpPr>
        <p:spPr>
          <a:xfrm>
            <a:off x="0" y="1882095"/>
            <a:ext cx="5553937" cy="2477954"/>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250D7A0-17EB-AB65-D17B-B23946B27517}"/>
              </a:ext>
            </a:extLst>
          </p:cNvPr>
          <p:cNvSpPr txBox="1"/>
          <p:nvPr/>
        </p:nvSpPr>
        <p:spPr>
          <a:xfrm>
            <a:off x="782426" y="1064449"/>
            <a:ext cx="1074944" cy="523220"/>
          </a:xfrm>
          <a:prstGeom prst="rect">
            <a:avLst/>
          </a:prstGeom>
          <a:noFill/>
        </p:spPr>
        <p:txBody>
          <a:bodyPr wrap="square" rtlCol="0">
            <a:spAutoFit/>
          </a:bodyPr>
          <a:lstStyle/>
          <a:p>
            <a:pPr algn="ctr"/>
            <a:r>
              <a:rPr lang="fr-FR" sz="2800" b="1" dirty="0">
                <a:solidFill>
                  <a:schemeClr val="tx1"/>
                </a:solidFill>
              </a:rPr>
              <a:t>1970</a:t>
            </a:r>
          </a:p>
        </p:txBody>
      </p:sp>
      <p:sp>
        <p:nvSpPr>
          <p:cNvPr id="4" name="ZoneTexte 3">
            <a:extLst>
              <a:ext uri="{FF2B5EF4-FFF2-40B4-BE49-F238E27FC236}">
                <a16:creationId xmlns:a16="http://schemas.microsoft.com/office/drawing/2014/main" id="{C74FDEDB-D288-A73A-CC93-06DA91283D12}"/>
              </a:ext>
            </a:extLst>
          </p:cNvPr>
          <p:cNvSpPr txBox="1"/>
          <p:nvPr/>
        </p:nvSpPr>
        <p:spPr>
          <a:xfrm>
            <a:off x="251285" y="2192961"/>
            <a:ext cx="5360757" cy="2246769"/>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IBM a publié un système d'exploitation appelé VM qui permettait aux administrateurs de disposer de plusieurs systèmes virtuels, ou « Virtual Machine » (VMS), sur un seul nœud physique.</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La plupart des fonctions de base de tout logiciel de virtualisation que vous voyez aujourd'hui remontent à ce premier système d'exploitation VM.</a:t>
            </a:r>
          </a:p>
          <a:p>
            <a:endParaRPr lang="fr-FR" dirty="0"/>
          </a:p>
        </p:txBody>
      </p:sp>
      <p:pic>
        <p:nvPicPr>
          <p:cNvPr id="12" name="Image 11">
            <a:extLst>
              <a:ext uri="{FF2B5EF4-FFF2-40B4-BE49-F238E27FC236}">
                <a16:creationId xmlns:a16="http://schemas.microsoft.com/office/drawing/2014/main" id="{64BEB480-C299-7DAA-2CB7-E364E81AF9C2}"/>
              </a:ext>
            </a:extLst>
          </p:cNvPr>
          <p:cNvPicPr>
            <a:picLocks noChangeAspect="1"/>
          </p:cNvPicPr>
          <p:nvPr/>
        </p:nvPicPr>
        <p:blipFill>
          <a:blip r:embed="rId3"/>
          <a:stretch>
            <a:fillRect/>
          </a:stretch>
        </p:blipFill>
        <p:spPr>
          <a:xfrm>
            <a:off x="2298255" y="1024976"/>
            <a:ext cx="1498292" cy="635424"/>
          </a:xfrm>
          <a:prstGeom prst="rect">
            <a:avLst/>
          </a:prstGeom>
        </p:spPr>
      </p:pic>
      <p:sp>
        <p:nvSpPr>
          <p:cNvPr id="14" name="ZoneTexte 13">
            <a:extLst>
              <a:ext uri="{FF2B5EF4-FFF2-40B4-BE49-F238E27FC236}">
                <a16:creationId xmlns:a16="http://schemas.microsoft.com/office/drawing/2014/main" id="{06A470D1-BE11-063D-263A-AB279EBD5EFF}"/>
              </a:ext>
            </a:extLst>
          </p:cNvPr>
          <p:cNvSpPr txBox="1"/>
          <p:nvPr/>
        </p:nvSpPr>
        <p:spPr>
          <a:xfrm>
            <a:off x="-616613" y="1572728"/>
            <a:ext cx="5090890" cy="400110"/>
          </a:xfrm>
          <a:prstGeom prst="rect">
            <a:avLst/>
          </a:prstGeom>
          <a:noFill/>
        </p:spPr>
        <p:txBody>
          <a:bodyPr wrap="square" rtlCol="0">
            <a:spAutoFit/>
          </a:bodyPr>
          <a:lstStyle/>
          <a:p>
            <a:pPr algn="ctr"/>
            <a:r>
              <a:rPr lang="fr-FR" sz="2000" b="1" dirty="0">
                <a:solidFill>
                  <a:srgbClr val="0070C0"/>
                </a:solidFill>
              </a:rPr>
              <a:t>Début de la virtualisation </a:t>
            </a:r>
          </a:p>
        </p:txBody>
      </p:sp>
      <p:pic>
        <p:nvPicPr>
          <p:cNvPr id="16" name="Image 15">
            <a:extLst>
              <a:ext uri="{FF2B5EF4-FFF2-40B4-BE49-F238E27FC236}">
                <a16:creationId xmlns:a16="http://schemas.microsoft.com/office/drawing/2014/main" id="{634DB205-E965-8B12-A037-F73FE74E1954}"/>
              </a:ext>
            </a:extLst>
          </p:cNvPr>
          <p:cNvPicPr>
            <a:picLocks noChangeAspect="1"/>
          </p:cNvPicPr>
          <p:nvPr/>
        </p:nvPicPr>
        <p:blipFill>
          <a:blip r:embed="rId4"/>
          <a:stretch>
            <a:fillRect/>
          </a:stretch>
        </p:blipFill>
        <p:spPr>
          <a:xfrm>
            <a:off x="5553937" y="1882095"/>
            <a:ext cx="3499321" cy="2246769"/>
          </a:xfrm>
          <a:prstGeom prst="rect">
            <a:avLst/>
          </a:prstGeom>
        </p:spPr>
      </p:pic>
    </p:spTree>
    <p:extLst>
      <p:ext uri="{BB962C8B-B14F-4D97-AF65-F5344CB8AC3E}">
        <p14:creationId xmlns:p14="http://schemas.microsoft.com/office/powerpoint/2010/main" val="1153249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Rectangle 1">
            <a:extLst>
              <a:ext uri="{FF2B5EF4-FFF2-40B4-BE49-F238E27FC236}">
                <a16:creationId xmlns:a16="http://schemas.microsoft.com/office/drawing/2014/main" id="{16AF6C7B-3B30-6F40-90F5-63093C05BE46}"/>
              </a:ext>
            </a:extLst>
          </p:cNvPr>
          <p:cNvSpPr/>
          <p:nvPr/>
        </p:nvSpPr>
        <p:spPr>
          <a:xfrm>
            <a:off x="2875823" y="1148967"/>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avec coins arrondis en diagonale 2">
            <a:extLst>
              <a:ext uri="{FF2B5EF4-FFF2-40B4-BE49-F238E27FC236}">
                <a16:creationId xmlns:a16="http://schemas.microsoft.com/office/drawing/2014/main" id="{3C505B60-2FD2-695A-1E92-2D160B4DB747}"/>
              </a:ext>
            </a:extLst>
          </p:cNvPr>
          <p:cNvSpPr/>
          <p:nvPr/>
        </p:nvSpPr>
        <p:spPr>
          <a:xfrm>
            <a:off x="928360" y="1693785"/>
            <a:ext cx="7091835" cy="2800767"/>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DFA6BC6-234A-85D3-633E-34F604205ED0}"/>
              </a:ext>
            </a:extLst>
          </p:cNvPr>
          <p:cNvSpPr txBox="1"/>
          <p:nvPr/>
        </p:nvSpPr>
        <p:spPr>
          <a:xfrm>
            <a:off x="1005141" y="1909639"/>
            <a:ext cx="6938272" cy="2523768"/>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Les entreprises de télécommunications ont commencé à proposer des connexions de réseaux privés virtualisés, ce qui a permis d'accueillir un plus grand nombre d'utilisateurs.</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Ce changement a permis de déplacer le trafic selon les besoins afin de mieux équilibrer le réseau et de mieux contrôler l'utilisation de la bande passante. Pendant ce temps, la virtualisation des systèmes basés sur PC s’est accrue et comme l'internet est devenu plus accessible, la prochaine étape logique était l’utilisation de la virtualisation en ligne.</a:t>
            </a:r>
          </a:p>
          <a:p>
            <a:endParaRPr lang="fr-FR" dirty="0"/>
          </a:p>
        </p:txBody>
      </p:sp>
      <p:sp>
        <p:nvSpPr>
          <p:cNvPr id="11" name="ZoneTexte 10">
            <a:extLst>
              <a:ext uri="{FF2B5EF4-FFF2-40B4-BE49-F238E27FC236}">
                <a16:creationId xmlns:a16="http://schemas.microsoft.com/office/drawing/2014/main" id="{509C48E2-7B41-095C-2A0A-05F8235D427D}"/>
              </a:ext>
            </a:extLst>
          </p:cNvPr>
          <p:cNvSpPr txBox="1"/>
          <p:nvPr/>
        </p:nvSpPr>
        <p:spPr>
          <a:xfrm>
            <a:off x="3239923" y="1159766"/>
            <a:ext cx="1563554" cy="523220"/>
          </a:xfrm>
          <a:prstGeom prst="rect">
            <a:avLst/>
          </a:prstGeom>
          <a:noFill/>
        </p:spPr>
        <p:txBody>
          <a:bodyPr wrap="square" rtlCol="0">
            <a:spAutoFit/>
          </a:bodyPr>
          <a:lstStyle/>
          <a:p>
            <a:r>
              <a:rPr lang="fr-FR" sz="2800" b="1" dirty="0">
                <a:solidFill>
                  <a:schemeClr val="tx1"/>
                </a:solidFill>
              </a:rPr>
              <a:t>1990</a:t>
            </a:r>
          </a:p>
        </p:txBody>
      </p:sp>
      <p:sp>
        <p:nvSpPr>
          <p:cNvPr id="15" name="ZoneTexte 14">
            <a:extLst>
              <a:ext uri="{FF2B5EF4-FFF2-40B4-BE49-F238E27FC236}">
                <a16:creationId xmlns:a16="http://schemas.microsoft.com/office/drawing/2014/main" id="{68B883C1-C188-2CAA-973E-683FA11B4490}"/>
              </a:ext>
            </a:extLst>
          </p:cNvPr>
          <p:cNvSpPr txBox="1"/>
          <p:nvPr/>
        </p:nvSpPr>
        <p:spPr>
          <a:xfrm>
            <a:off x="5046650" y="1304280"/>
            <a:ext cx="4027548" cy="307777"/>
          </a:xfrm>
          <a:prstGeom prst="rect">
            <a:avLst/>
          </a:prstGeom>
          <a:noFill/>
        </p:spPr>
        <p:txBody>
          <a:bodyPr wrap="square" rtlCol="0">
            <a:spAutoFit/>
          </a:bodyPr>
          <a:lstStyle/>
          <a:p>
            <a:r>
              <a:rPr lang="fr-FR" b="1" dirty="0">
                <a:solidFill>
                  <a:srgbClr val="0070C0"/>
                </a:solidFill>
              </a:rPr>
              <a:t>Essor de la virtualisation</a:t>
            </a:r>
          </a:p>
        </p:txBody>
      </p:sp>
    </p:spTree>
    <p:extLst>
      <p:ext uri="{BB962C8B-B14F-4D97-AF65-F5344CB8AC3E}">
        <p14:creationId xmlns:p14="http://schemas.microsoft.com/office/powerpoint/2010/main" val="391725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48512E-E7E4-2F42-0F5E-80C6A6E22CEA}"/>
              </a:ext>
            </a:extLst>
          </p:cNvPr>
          <p:cNvPicPr>
            <a:picLocks noChangeAspect="1"/>
          </p:cNvPicPr>
          <p:nvPr/>
        </p:nvPicPr>
        <p:blipFill>
          <a:blip r:embed="rId2"/>
          <a:stretch>
            <a:fillRect/>
          </a:stretch>
        </p:blipFill>
        <p:spPr>
          <a:xfrm>
            <a:off x="1606567" y="409893"/>
            <a:ext cx="5553937" cy="749873"/>
          </a:xfrm>
          <a:prstGeom prst="rect">
            <a:avLst/>
          </a:prstGeom>
        </p:spPr>
      </p:pic>
      <p:sp>
        <p:nvSpPr>
          <p:cNvPr id="9" name="ZoneTexte 8">
            <a:extLst>
              <a:ext uri="{FF2B5EF4-FFF2-40B4-BE49-F238E27FC236}">
                <a16:creationId xmlns:a16="http://schemas.microsoft.com/office/drawing/2014/main" id="{7250D7A0-17EB-AB65-D17B-B23946B27517}"/>
              </a:ext>
            </a:extLst>
          </p:cNvPr>
          <p:cNvSpPr txBox="1"/>
          <p:nvPr/>
        </p:nvSpPr>
        <p:spPr>
          <a:xfrm>
            <a:off x="1933502" y="1801417"/>
            <a:ext cx="1074944" cy="523220"/>
          </a:xfrm>
          <a:prstGeom prst="rect">
            <a:avLst/>
          </a:prstGeom>
          <a:noFill/>
        </p:spPr>
        <p:txBody>
          <a:bodyPr wrap="square" rtlCol="0">
            <a:spAutoFit/>
          </a:bodyPr>
          <a:lstStyle/>
          <a:p>
            <a:pPr algn="ctr"/>
            <a:r>
              <a:rPr lang="fr-FR" sz="2800" b="1" dirty="0">
                <a:solidFill>
                  <a:schemeClr val="tx1"/>
                </a:solidFill>
              </a:rPr>
              <a:t>1960</a:t>
            </a:r>
          </a:p>
        </p:txBody>
      </p:sp>
      <p:sp>
        <p:nvSpPr>
          <p:cNvPr id="2" name="Rectangle 1">
            <a:extLst>
              <a:ext uri="{FF2B5EF4-FFF2-40B4-BE49-F238E27FC236}">
                <a16:creationId xmlns:a16="http://schemas.microsoft.com/office/drawing/2014/main" id="{7794133F-83C0-AF41-2395-8A28250BE0B8}"/>
              </a:ext>
            </a:extLst>
          </p:cNvPr>
          <p:cNvSpPr/>
          <p:nvPr/>
        </p:nvSpPr>
        <p:spPr>
          <a:xfrm>
            <a:off x="369948" y="1335033"/>
            <a:ext cx="1745038" cy="5216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avec coins arrondis en diagonale 2">
            <a:extLst>
              <a:ext uri="{FF2B5EF4-FFF2-40B4-BE49-F238E27FC236}">
                <a16:creationId xmlns:a16="http://schemas.microsoft.com/office/drawing/2014/main" id="{7B726A4C-3F5B-2C57-7254-1137874B8B37}"/>
              </a:ext>
            </a:extLst>
          </p:cNvPr>
          <p:cNvSpPr/>
          <p:nvPr/>
        </p:nvSpPr>
        <p:spPr>
          <a:xfrm>
            <a:off x="0" y="1856721"/>
            <a:ext cx="5716744" cy="2477954"/>
          </a:xfrm>
          <a:prstGeom prst="round2Diag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6C4C957-7039-6979-CFEF-2F4363DB4A65}"/>
              </a:ext>
            </a:extLst>
          </p:cNvPr>
          <p:cNvSpPr txBox="1"/>
          <p:nvPr/>
        </p:nvSpPr>
        <p:spPr>
          <a:xfrm>
            <a:off x="223365" y="2094046"/>
            <a:ext cx="5095511" cy="2291140"/>
          </a:xfrm>
          <a:prstGeom prst="rect">
            <a:avLst/>
          </a:prstGeom>
          <a:noFill/>
        </p:spPr>
        <p:txBody>
          <a:bodyPr wrap="square" rtlCol="0">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terme "informatique en nuage" a été inventé par Ramnath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Chellappa</a:t>
            </a:r>
            <a:r>
              <a:rPr lang="fr-FR" sz="1800" dirty="0">
                <a:effectLst/>
                <a:latin typeface="Calibri" panose="020F0502020204030204" pitchFamily="34" charset="0"/>
                <a:ea typeface="Calibri" panose="020F0502020204030204" pitchFamily="34" charset="0"/>
                <a:cs typeface="Times New Roman" panose="02020603050405020304" pitchFamily="18" charset="0"/>
              </a:rPr>
              <a:t>, professeur à l'université du Texas, dans un exposé sur un "nouveau paradigme informatique".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Toutefois, il se peut que le terme ait été utilisé un an plus tôt par Compaq et Sean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O'Sullivan</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6" name="ZoneTexte 5">
            <a:extLst>
              <a:ext uri="{FF2B5EF4-FFF2-40B4-BE49-F238E27FC236}">
                <a16:creationId xmlns:a16="http://schemas.microsoft.com/office/drawing/2014/main" id="{D26BBDD1-F89C-8CE1-BB32-6479E74ECC4F}"/>
              </a:ext>
            </a:extLst>
          </p:cNvPr>
          <p:cNvSpPr txBox="1"/>
          <p:nvPr/>
        </p:nvSpPr>
        <p:spPr>
          <a:xfrm>
            <a:off x="642173" y="1358757"/>
            <a:ext cx="1472813" cy="523220"/>
          </a:xfrm>
          <a:prstGeom prst="rect">
            <a:avLst/>
          </a:prstGeom>
          <a:noFill/>
        </p:spPr>
        <p:txBody>
          <a:bodyPr wrap="square" rtlCol="0">
            <a:spAutoFit/>
          </a:bodyPr>
          <a:lstStyle/>
          <a:p>
            <a:r>
              <a:rPr lang="fr-FR" sz="2800" b="1" dirty="0">
                <a:solidFill>
                  <a:schemeClr val="tx1"/>
                </a:solidFill>
              </a:rPr>
              <a:t>1997</a:t>
            </a:r>
          </a:p>
        </p:txBody>
      </p:sp>
      <p:pic>
        <p:nvPicPr>
          <p:cNvPr id="15" name="Image 14">
            <a:extLst>
              <a:ext uri="{FF2B5EF4-FFF2-40B4-BE49-F238E27FC236}">
                <a16:creationId xmlns:a16="http://schemas.microsoft.com/office/drawing/2014/main" id="{5FFE8A93-F7F3-A6D8-0278-B6B1BB0B60F7}"/>
              </a:ext>
            </a:extLst>
          </p:cNvPr>
          <p:cNvPicPr>
            <a:picLocks noChangeAspect="1"/>
          </p:cNvPicPr>
          <p:nvPr/>
        </p:nvPicPr>
        <p:blipFill>
          <a:blip r:embed="rId3"/>
          <a:stretch>
            <a:fillRect/>
          </a:stretch>
        </p:blipFill>
        <p:spPr>
          <a:xfrm>
            <a:off x="2166602" y="1335033"/>
            <a:ext cx="1683687" cy="499143"/>
          </a:xfrm>
          <a:prstGeom prst="rect">
            <a:avLst/>
          </a:prstGeom>
        </p:spPr>
      </p:pic>
      <p:pic>
        <p:nvPicPr>
          <p:cNvPr id="17" name="Image 16">
            <a:extLst>
              <a:ext uri="{FF2B5EF4-FFF2-40B4-BE49-F238E27FC236}">
                <a16:creationId xmlns:a16="http://schemas.microsoft.com/office/drawing/2014/main" id="{351F69D9-E4BB-CE38-CBFE-D93027BEA347}"/>
              </a:ext>
            </a:extLst>
          </p:cNvPr>
          <p:cNvPicPr>
            <a:picLocks noChangeAspect="1"/>
          </p:cNvPicPr>
          <p:nvPr/>
        </p:nvPicPr>
        <p:blipFill>
          <a:blip r:embed="rId4"/>
          <a:stretch>
            <a:fillRect/>
          </a:stretch>
        </p:blipFill>
        <p:spPr>
          <a:xfrm>
            <a:off x="6693965" y="1689734"/>
            <a:ext cx="2313309" cy="2313309"/>
          </a:xfrm>
          <a:prstGeom prst="rect">
            <a:avLst/>
          </a:prstGeom>
        </p:spPr>
      </p:pic>
      <p:sp>
        <p:nvSpPr>
          <p:cNvPr id="18" name="ZoneTexte 17">
            <a:extLst>
              <a:ext uri="{FF2B5EF4-FFF2-40B4-BE49-F238E27FC236}">
                <a16:creationId xmlns:a16="http://schemas.microsoft.com/office/drawing/2014/main" id="{3E4B6F95-4D07-F2E2-7953-76D367282F28}"/>
              </a:ext>
            </a:extLst>
          </p:cNvPr>
          <p:cNvSpPr txBox="1"/>
          <p:nvPr/>
        </p:nvSpPr>
        <p:spPr>
          <a:xfrm>
            <a:off x="6624165" y="4062449"/>
            <a:ext cx="2222566" cy="307777"/>
          </a:xfrm>
          <a:prstGeom prst="rect">
            <a:avLst/>
          </a:prstGeom>
          <a:noFill/>
        </p:spPr>
        <p:txBody>
          <a:bodyPr wrap="square" rtlCol="0">
            <a:spAutoFit/>
          </a:bodyPr>
          <a:lstStyle/>
          <a:p>
            <a:r>
              <a:rPr lang="fr-FR" sz="1400" dirty="0">
                <a:effectLst/>
                <a:latin typeface="Calibri" panose="020F0502020204030204" pitchFamily="34" charset="0"/>
                <a:ea typeface="Calibri" panose="020F0502020204030204" pitchFamily="34" charset="0"/>
                <a:cs typeface="Times New Roman" panose="02020603050405020304" pitchFamily="18" charset="0"/>
              </a:rPr>
              <a:t>Ramnath </a:t>
            </a:r>
            <a:r>
              <a:rPr lang="fr-FR" sz="1400" dirty="0" err="1">
                <a:effectLst/>
                <a:latin typeface="Calibri" panose="020F0502020204030204" pitchFamily="34" charset="0"/>
                <a:ea typeface="Calibri" panose="020F0502020204030204" pitchFamily="34" charset="0"/>
                <a:cs typeface="Times New Roman" panose="02020603050405020304" pitchFamily="18" charset="0"/>
              </a:rPr>
              <a:t>Chellappa</a:t>
            </a:r>
            <a:endParaRPr lang="fr-FR" dirty="0"/>
          </a:p>
        </p:txBody>
      </p:sp>
    </p:spTree>
    <p:extLst>
      <p:ext uri="{BB962C8B-B14F-4D97-AF65-F5344CB8AC3E}">
        <p14:creationId xmlns:p14="http://schemas.microsoft.com/office/powerpoint/2010/main" val="259936037"/>
      </p:ext>
    </p:extLst>
  </p:cSld>
  <p:clrMapOvr>
    <a:masterClrMapping/>
  </p:clrMapOvr>
</p:sld>
</file>

<file path=ppt/theme/theme1.xml><?xml version="1.0" encoding="utf-8"?>
<a:theme xmlns:a="http://schemas.openxmlformats.org/drawingml/2006/main" name="Computer Science &amp; Mathematics Major For College: Mathematics by Slidesgo">
  <a:themeElements>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9603249_TF16411253_Win32.potx" id="{423166B2-1A75-4473-8A7D-47F3572BAD85}" vid="{72A791F0-149C-4EE6-AC12-84C7AB5595D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TotalTime>
  <Words>1075</Words>
  <Application>Microsoft Office PowerPoint</Application>
  <PresentationFormat>Affichage à l'écran (16:9)</PresentationFormat>
  <Paragraphs>163</Paragraphs>
  <Slides>33</Slides>
  <Notes>5</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33</vt:i4>
      </vt:variant>
    </vt:vector>
  </HeadingPairs>
  <TitlesOfParts>
    <vt:vector size="44" baseType="lpstr">
      <vt:lpstr>Corbel</vt:lpstr>
      <vt:lpstr>Arial</vt:lpstr>
      <vt:lpstr>Calibri Light</vt:lpstr>
      <vt:lpstr>Poppins SemiBold</vt:lpstr>
      <vt:lpstr>Poppins</vt:lpstr>
      <vt:lpstr>Bebas Neue</vt:lpstr>
      <vt:lpstr>Times New Roman</vt:lpstr>
      <vt:lpstr>Calibri</vt:lpstr>
      <vt:lpstr>Wingdings</vt:lpstr>
      <vt:lpstr>Computer Science &amp; Mathematics Major For College: Mathematics by Slidesgo</vt:lpstr>
      <vt:lpstr>Thème Office</vt:lpstr>
      <vt:lpstr>Présentation PowerPoint</vt:lpstr>
      <vt:lpstr>Génèse du cloud computing</vt:lpstr>
      <vt:lpstr>Génèse  du cloud computing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Différents  types de cloud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éléments clés du cloud computing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dell</dc:creator>
  <cp:lastModifiedBy>dell</cp:lastModifiedBy>
  <cp:revision>14</cp:revision>
  <dcterms:modified xsi:type="dcterms:W3CDTF">2023-01-26T03:39:17Z</dcterms:modified>
</cp:coreProperties>
</file>